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Mommi" charset="1" panose="00000000000000000000"/>
      <p:regular r:id="rId12"/>
    </p:embeddedFont>
    <p:embeddedFont>
      <p:font typeface="Mommi Bold" charset="1" panose="00000000000000000000"/>
      <p:regular r:id="rId13"/>
    </p:embeddedFont>
    <p:embeddedFont>
      <p:font typeface="Mommi Italics" charset="1" panose="00000000000000000000"/>
      <p:regular r:id="rId14"/>
    </p:embeddedFont>
    <p:embeddedFont>
      <p:font typeface="Mommi Bold Italics" charset="1" panose="00000000000000000000"/>
      <p:regular r:id="rId15"/>
    </p:embeddedFont>
    <p:embeddedFont>
      <p:font typeface="Mommi Thin" charset="1" panose="00000000000000000000"/>
      <p:regular r:id="rId16"/>
    </p:embeddedFont>
    <p:embeddedFont>
      <p:font typeface="Mommi Thin Italics" charset="1" panose="00000000000000000000"/>
      <p:regular r:id="rId17"/>
    </p:embeddedFont>
    <p:embeddedFont>
      <p:font typeface="Mommi Light" charset="1" panose="00000000000000000000"/>
      <p:regular r:id="rId18"/>
    </p:embeddedFont>
    <p:embeddedFont>
      <p:font typeface="Mommi Light Italics" charset="1" panose="00000000000000000000"/>
      <p:regular r:id="rId19"/>
    </p:embeddedFont>
    <p:embeddedFont>
      <p:font typeface="Mommi Medium" charset="1" panose="00000000000000000000"/>
      <p:regular r:id="rId20"/>
    </p:embeddedFont>
    <p:embeddedFont>
      <p:font typeface="Mommi Medium Italics" charset="1" panose="00000000000000000000"/>
      <p:regular r:id="rId21"/>
    </p:embeddedFont>
    <p:embeddedFont>
      <p:font typeface="Mommi Semi-Bold" charset="1" panose="00000000000000000000"/>
      <p:regular r:id="rId22"/>
    </p:embeddedFont>
    <p:embeddedFont>
      <p:font typeface="Mommi Semi-Bold Italics" charset="1" panose="00000000000000000000"/>
      <p:regular r:id="rId23"/>
    </p:embeddedFont>
    <p:embeddedFont>
      <p:font typeface="Mommi Ultra-Bold" charset="1" panose="00000000000000000000"/>
      <p:regular r:id="rId24"/>
    </p:embeddedFont>
    <p:embeddedFont>
      <p:font typeface="Mommi Ultra-Bold Italics" charset="1" panose="00000000000000000000"/>
      <p:regular r:id="rId25"/>
    </p:embeddedFont>
    <p:embeddedFont>
      <p:font typeface="Mommi Heavy" charset="1" panose="00000000000000000000"/>
      <p:regular r:id="rId26"/>
    </p:embeddedFont>
    <p:embeddedFont>
      <p:font typeface="Mommi Heavy Italics"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jpe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15" Target="../media/image31.png" Type="http://schemas.openxmlformats.org/officeDocument/2006/relationships/image"/><Relationship Id="rId16" Target="../media/image32.svg" Type="http://schemas.openxmlformats.org/officeDocument/2006/relationships/image"/><Relationship Id="rId17" Target="../media/image33.png" Type="http://schemas.openxmlformats.org/officeDocument/2006/relationships/image"/><Relationship Id="rId18" Target="../media/image34.svg" Type="http://schemas.openxmlformats.org/officeDocument/2006/relationships/image"/><Relationship Id="rId19" Target="../media/image35.png" Type="http://schemas.openxmlformats.org/officeDocument/2006/relationships/image"/><Relationship Id="rId2" Target="../media/image20.png" Type="http://schemas.openxmlformats.org/officeDocument/2006/relationships/image"/><Relationship Id="rId20" Target="../media/image36.sv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31.png" Type="http://schemas.openxmlformats.org/officeDocument/2006/relationships/image"/><Relationship Id="rId15" Target="../media/image32.svg" Type="http://schemas.openxmlformats.org/officeDocument/2006/relationships/image"/><Relationship Id="rId16" Target="../media/image33.png" Type="http://schemas.openxmlformats.org/officeDocument/2006/relationships/image"/><Relationship Id="rId17" Target="../media/image34.svg" Type="http://schemas.openxmlformats.org/officeDocument/2006/relationships/image"/><Relationship Id="rId18" Target="../media/image35.png" Type="http://schemas.openxmlformats.org/officeDocument/2006/relationships/image"/><Relationship Id="rId19" Target="../media/image36.svg" Type="http://schemas.openxmlformats.org/officeDocument/2006/relationships/image"/><Relationship Id="rId2" Target="../media/image20.png" Type="http://schemas.openxmlformats.org/officeDocument/2006/relationships/image"/><Relationship Id="rId20" Target="../media/image41.jpe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2" Target="../media/image42.png" Type="http://schemas.openxmlformats.org/officeDocument/2006/relationships/image"/><Relationship Id="rId3" Target="../media/image43.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50.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31.png" Type="http://schemas.openxmlformats.org/officeDocument/2006/relationships/image"/><Relationship Id="rId15" Target="../media/image32.svg" Type="http://schemas.openxmlformats.org/officeDocument/2006/relationships/image"/><Relationship Id="rId16" Target="../media/image33.png" Type="http://schemas.openxmlformats.org/officeDocument/2006/relationships/image"/><Relationship Id="rId17" Target="../media/image34.svg" Type="http://schemas.openxmlformats.org/officeDocument/2006/relationships/image"/><Relationship Id="rId18" Target="../media/image35.png" Type="http://schemas.openxmlformats.org/officeDocument/2006/relationships/image"/><Relationship Id="rId19" Target="../media/image36.svg" Type="http://schemas.openxmlformats.org/officeDocument/2006/relationships/image"/><Relationship Id="rId2" Target="../media/image20.png" Type="http://schemas.openxmlformats.org/officeDocument/2006/relationships/image"/><Relationship Id="rId20" Target="../media/image51.jpe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54.png" Type="http://schemas.openxmlformats.org/officeDocument/2006/relationships/image"/><Relationship Id="rId8" Target="../media/image55.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29.png" Type="http://schemas.openxmlformats.org/officeDocument/2006/relationships/image"/><Relationship Id="rId15" Target="../media/image30.svg" Type="http://schemas.openxmlformats.org/officeDocument/2006/relationships/image"/><Relationship Id="rId16" Target="../media/image27.png" Type="http://schemas.openxmlformats.org/officeDocument/2006/relationships/image"/><Relationship Id="rId17" Target="../media/image28.svg" Type="http://schemas.openxmlformats.org/officeDocument/2006/relationships/image"/><Relationship Id="rId18" Target="../media/image48.png" Type="http://schemas.openxmlformats.org/officeDocument/2006/relationships/image"/><Relationship Id="rId19" Target="../media/image49.svg" Type="http://schemas.openxmlformats.org/officeDocument/2006/relationships/image"/><Relationship Id="rId2" Target="../media/image56.png" Type="http://schemas.openxmlformats.org/officeDocument/2006/relationships/image"/><Relationship Id="rId20" Target="../media/image64.png" Type="http://schemas.openxmlformats.org/officeDocument/2006/relationships/image"/><Relationship Id="rId21" Target="../media/image65.svg" Type="http://schemas.openxmlformats.org/officeDocument/2006/relationships/image"/><Relationship Id="rId3" Target="../media/image57.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15" Target="../media/image31.png" Type="http://schemas.openxmlformats.org/officeDocument/2006/relationships/image"/><Relationship Id="rId16" Target="../media/image32.svg" Type="http://schemas.openxmlformats.org/officeDocument/2006/relationships/image"/><Relationship Id="rId17" Target="../media/image33.png" Type="http://schemas.openxmlformats.org/officeDocument/2006/relationships/image"/><Relationship Id="rId18" Target="../media/image34.svg" Type="http://schemas.openxmlformats.org/officeDocument/2006/relationships/image"/><Relationship Id="rId19" Target="../media/image35.png" Type="http://schemas.openxmlformats.org/officeDocument/2006/relationships/image"/><Relationship Id="rId2" Target="../media/image18.png" Type="http://schemas.openxmlformats.org/officeDocument/2006/relationships/image"/><Relationship Id="rId20" Target="../media/image36.sv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jpeg" Type="http://schemas.openxmlformats.org/officeDocument/2006/relationships/image"/><Relationship Id="rId9" Target="../media/image2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38.png" Type="http://schemas.openxmlformats.org/officeDocument/2006/relationships/image"/><Relationship Id="rId14" Target="../media/image39.svg" Type="http://schemas.openxmlformats.org/officeDocument/2006/relationships/image"/><Relationship Id="rId15" Target="../media/image35.png" Type="http://schemas.openxmlformats.org/officeDocument/2006/relationships/image"/><Relationship Id="rId16" Target="../media/image36.svg" Type="http://schemas.openxmlformats.org/officeDocument/2006/relationships/image"/><Relationship Id="rId17" Target="../media/image22.png" Type="http://schemas.openxmlformats.org/officeDocument/2006/relationships/image"/><Relationship Id="rId18" Target="../media/image23.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37.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grpSp>
        <p:nvGrpSpPr>
          <p:cNvPr name="Group 3" id="3"/>
          <p:cNvGrpSpPr/>
          <p:nvPr/>
        </p:nvGrpSpPr>
        <p:grpSpPr>
          <a:xfrm rot="0">
            <a:off x="3688968" y="1842614"/>
            <a:ext cx="10910064" cy="4918951"/>
            <a:chOff x="0" y="0"/>
            <a:chExt cx="14546752" cy="6558601"/>
          </a:xfrm>
        </p:grpSpPr>
        <p:grpSp>
          <p:nvGrpSpPr>
            <p:cNvPr name="Group 4" id="4"/>
            <p:cNvGrpSpPr/>
            <p:nvPr/>
          </p:nvGrpSpPr>
          <p:grpSpPr>
            <a:xfrm rot="0">
              <a:off x="0" y="0"/>
              <a:ext cx="14546752" cy="6558601"/>
              <a:chOff x="0" y="0"/>
              <a:chExt cx="2500814" cy="1127526"/>
            </a:xfrm>
          </p:grpSpPr>
          <p:sp>
            <p:nvSpPr>
              <p:cNvPr name="Freeform 5" id="5"/>
              <p:cNvSpPr/>
              <p:nvPr/>
            </p:nvSpPr>
            <p:spPr>
              <a:xfrm flipH="false" flipV="false" rot="0">
                <a:off x="0" y="0"/>
                <a:ext cx="2500814" cy="1127526"/>
              </a:xfrm>
              <a:custGeom>
                <a:avLst/>
                <a:gdLst/>
                <a:ahLst/>
                <a:cxnLst/>
                <a:rect r="r" b="b" t="t" l="l"/>
                <a:pathLst>
                  <a:path h="1127526" w="2500814">
                    <a:moveTo>
                      <a:pt x="36190" y="0"/>
                    </a:moveTo>
                    <a:lnTo>
                      <a:pt x="2464624" y="0"/>
                    </a:lnTo>
                    <a:cubicBezTo>
                      <a:pt x="2484612" y="0"/>
                      <a:pt x="2500814" y="16203"/>
                      <a:pt x="2500814" y="36190"/>
                    </a:cubicBezTo>
                    <a:lnTo>
                      <a:pt x="2500814" y="1091336"/>
                    </a:lnTo>
                    <a:cubicBezTo>
                      <a:pt x="2500814" y="1100934"/>
                      <a:pt x="2497001" y="1110139"/>
                      <a:pt x="2490214" y="1116926"/>
                    </a:cubicBezTo>
                    <a:cubicBezTo>
                      <a:pt x="2483427" y="1123713"/>
                      <a:pt x="2474222" y="1127526"/>
                      <a:pt x="2464624" y="1127526"/>
                    </a:cubicBezTo>
                    <a:lnTo>
                      <a:pt x="36190" y="1127526"/>
                    </a:lnTo>
                    <a:cubicBezTo>
                      <a:pt x="26592" y="1127526"/>
                      <a:pt x="17387" y="1123713"/>
                      <a:pt x="10600" y="1116926"/>
                    </a:cubicBezTo>
                    <a:cubicBezTo>
                      <a:pt x="3813" y="1110139"/>
                      <a:pt x="0" y="1100934"/>
                      <a:pt x="0" y="1091336"/>
                    </a:cubicBezTo>
                    <a:lnTo>
                      <a:pt x="0" y="36190"/>
                    </a:lnTo>
                    <a:cubicBezTo>
                      <a:pt x="0" y="26592"/>
                      <a:pt x="3813" y="17387"/>
                      <a:pt x="10600" y="10600"/>
                    </a:cubicBezTo>
                    <a:cubicBezTo>
                      <a:pt x="17387" y="3813"/>
                      <a:pt x="26592" y="0"/>
                      <a:pt x="36190" y="0"/>
                    </a:cubicBezTo>
                    <a:close/>
                  </a:path>
                </a:pathLst>
              </a:custGeom>
              <a:solidFill>
                <a:srgbClr val="5392AC"/>
              </a:solidFill>
            </p:spPr>
          </p:sp>
          <p:sp>
            <p:nvSpPr>
              <p:cNvPr name="TextBox 6" id="6"/>
              <p:cNvSpPr txBox="true"/>
              <p:nvPr/>
            </p:nvSpPr>
            <p:spPr>
              <a:xfrm>
                <a:off x="0" y="-38100"/>
                <a:ext cx="2500814" cy="1165626"/>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214834" y="235710"/>
              <a:ext cx="14117085" cy="5305936"/>
            </a:xfrm>
            <a:prstGeom prst="rect">
              <a:avLst/>
            </a:prstGeom>
          </p:spPr>
          <p:txBody>
            <a:bodyPr anchor="t" rtlCol="false" tIns="0" lIns="0" bIns="0" rIns="0">
              <a:spAutoFit/>
            </a:bodyPr>
            <a:lstStyle/>
            <a:p>
              <a:pPr algn="ctr">
                <a:lnSpc>
                  <a:spcPts val="7487"/>
                </a:lnSpc>
              </a:pPr>
              <a:r>
                <a:rPr lang="en-US" sz="5347">
                  <a:solidFill>
                    <a:srgbClr val="FFFFFF"/>
                  </a:solidFill>
                  <a:latin typeface="Mommi Bold"/>
                </a:rPr>
                <a:t>ENHANCING SEARCH ENGINE USER EXPERIENCE THROUGH PERSONALIZATION</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27567" y="-421953"/>
            <a:ext cx="20942265" cy="12448718"/>
            <a:chOff x="0" y="0"/>
            <a:chExt cx="27923021" cy="16598290"/>
          </a:xfrm>
        </p:grpSpPr>
        <p:sp>
          <p:nvSpPr>
            <p:cNvPr name="Freeform 3" id="3"/>
            <p:cNvSpPr/>
            <p:nvPr/>
          </p:nvSpPr>
          <p:spPr>
            <a:xfrm flipH="false" flipV="false" rot="-5400000">
              <a:off x="22301023" y="1281635"/>
              <a:ext cx="4259209" cy="1695939"/>
            </a:xfrm>
            <a:custGeom>
              <a:avLst/>
              <a:gdLst/>
              <a:ahLst/>
              <a:cxnLst/>
              <a:rect r="r" b="b" t="t" l="l"/>
              <a:pathLst>
                <a:path h="1695939" w="4259209">
                  <a:moveTo>
                    <a:pt x="0" y="0"/>
                  </a:moveTo>
                  <a:lnTo>
                    <a:pt x="4259209" y="0"/>
                  </a:lnTo>
                  <a:lnTo>
                    <a:pt x="4259209" y="1695939"/>
                  </a:lnTo>
                  <a:lnTo>
                    <a:pt x="0" y="16959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458672" y="269898"/>
              <a:ext cx="11406835" cy="1859706"/>
            </a:xfrm>
            <a:prstGeom prst="rect">
              <a:avLst/>
            </a:prstGeom>
          </p:spPr>
          <p:txBody>
            <a:bodyPr anchor="t" rtlCol="false" tIns="0" lIns="0" bIns="0" rIns="0">
              <a:spAutoFit/>
            </a:bodyPr>
            <a:lstStyle/>
            <a:p>
              <a:pPr algn="ctr">
                <a:lnSpc>
                  <a:spcPts val="9222"/>
                </a:lnSpc>
              </a:pPr>
              <a:r>
                <a:rPr lang="en-US" sz="6587">
                  <a:solidFill>
                    <a:srgbClr val="0D839E"/>
                  </a:solidFill>
                  <a:latin typeface="Mommi Bold"/>
                </a:rPr>
                <a:t>Sequence Diagram</a:t>
              </a:r>
            </a:p>
          </p:txBody>
        </p:sp>
        <p:sp>
          <p:nvSpPr>
            <p:cNvPr name="Freeform 5" id="5"/>
            <p:cNvSpPr/>
            <p:nvPr/>
          </p:nvSpPr>
          <p:spPr>
            <a:xfrm flipH="false" flipV="false" rot="-5400000">
              <a:off x="57976" y="1903262"/>
              <a:ext cx="3722878" cy="3838829"/>
            </a:xfrm>
            <a:custGeom>
              <a:avLst/>
              <a:gdLst/>
              <a:ahLst/>
              <a:cxnLst/>
              <a:rect r="r" b="b" t="t" l="l"/>
              <a:pathLst>
                <a:path h="3838829" w="3722878">
                  <a:moveTo>
                    <a:pt x="0" y="0"/>
                  </a:moveTo>
                  <a:lnTo>
                    <a:pt x="3722878" y="0"/>
                  </a:lnTo>
                  <a:lnTo>
                    <a:pt x="3722878" y="3838829"/>
                  </a:lnTo>
                  <a:lnTo>
                    <a:pt x="0" y="38388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true" rot="0">
              <a:off x="971549" y="533561"/>
              <a:ext cx="4876800" cy="1596044"/>
            </a:xfrm>
            <a:custGeom>
              <a:avLst/>
              <a:gdLst/>
              <a:ahLst/>
              <a:cxnLst/>
              <a:rect r="r" b="b" t="t" l="l"/>
              <a:pathLst>
                <a:path h="1596044" w="4876800">
                  <a:moveTo>
                    <a:pt x="0" y="1596043"/>
                  </a:moveTo>
                  <a:lnTo>
                    <a:pt x="4876800" y="1596043"/>
                  </a:lnTo>
                  <a:lnTo>
                    <a:pt x="4876800" y="0"/>
                  </a:lnTo>
                  <a:lnTo>
                    <a:pt x="0" y="0"/>
                  </a:lnTo>
                  <a:lnTo>
                    <a:pt x="0" y="1596043"/>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5400000">
              <a:off x="22364350" y="4888867"/>
              <a:ext cx="3722878" cy="3838829"/>
            </a:xfrm>
            <a:custGeom>
              <a:avLst/>
              <a:gdLst/>
              <a:ahLst/>
              <a:cxnLst/>
              <a:rect r="r" b="b" t="t" l="l"/>
              <a:pathLst>
                <a:path h="3838829" w="3722878">
                  <a:moveTo>
                    <a:pt x="0" y="0"/>
                  </a:moveTo>
                  <a:lnTo>
                    <a:pt x="3722878" y="0"/>
                  </a:lnTo>
                  <a:lnTo>
                    <a:pt x="3722878" y="3838829"/>
                  </a:lnTo>
                  <a:lnTo>
                    <a:pt x="0" y="38388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71549" y="10920700"/>
              <a:ext cx="2897434" cy="4354068"/>
            </a:xfrm>
            <a:custGeom>
              <a:avLst/>
              <a:gdLst/>
              <a:ahLst/>
              <a:cxnLst/>
              <a:rect r="r" b="b" t="t" l="l"/>
              <a:pathLst>
                <a:path h="4354068" w="2897434">
                  <a:moveTo>
                    <a:pt x="0" y="0"/>
                  </a:moveTo>
                  <a:lnTo>
                    <a:pt x="2897435" y="0"/>
                  </a:lnTo>
                  <a:lnTo>
                    <a:pt x="2897435" y="4354068"/>
                  </a:lnTo>
                  <a:lnTo>
                    <a:pt x="0" y="43540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3642977" y="2129604"/>
              <a:ext cx="19038225" cy="11403849"/>
            </a:xfrm>
            <a:custGeom>
              <a:avLst/>
              <a:gdLst/>
              <a:ahLst/>
              <a:cxnLst/>
              <a:rect r="r" b="b" t="t" l="l"/>
              <a:pathLst>
                <a:path h="11403849" w="19038225">
                  <a:moveTo>
                    <a:pt x="0" y="0"/>
                  </a:moveTo>
                  <a:lnTo>
                    <a:pt x="19038225" y="0"/>
                  </a:lnTo>
                  <a:lnTo>
                    <a:pt x="19038225" y="11403849"/>
                  </a:lnTo>
                  <a:lnTo>
                    <a:pt x="0" y="11403849"/>
                  </a:lnTo>
                  <a:lnTo>
                    <a:pt x="0" y="0"/>
                  </a:lnTo>
                  <a:close/>
                </a:path>
              </a:pathLst>
            </a:custGeom>
            <a:blipFill>
              <a:blip r:embed="rId10"/>
              <a:stretch>
                <a:fillRect l="0" t="0" r="0" b="0"/>
              </a:stretch>
            </a:blipFill>
          </p:spPr>
        </p:sp>
        <p:sp>
          <p:nvSpPr>
            <p:cNvPr name="Freeform 10" id="10"/>
            <p:cNvSpPr/>
            <p:nvPr/>
          </p:nvSpPr>
          <p:spPr>
            <a:xfrm flipH="false" flipV="false" rot="-1539699">
              <a:off x="11503382" y="12471410"/>
              <a:ext cx="3317415" cy="3542871"/>
            </a:xfrm>
            <a:custGeom>
              <a:avLst/>
              <a:gdLst/>
              <a:ahLst/>
              <a:cxnLst/>
              <a:rect r="r" b="b" t="t" l="l"/>
              <a:pathLst>
                <a:path h="3542871" w="3317415">
                  <a:moveTo>
                    <a:pt x="0" y="0"/>
                  </a:moveTo>
                  <a:lnTo>
                    <a:pt x="3317415" y="0"/>
                  </a:lnTo>
                  <a:lnTo>
                    <a:pt x="3317415" y="3542870"/>
                  </a:lnTo>
                  <a:lnTo>
                    <a:pt x="0" y="35428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6936199" y="13099295"/>
              <a:ext cx="6206644" cy="3498995"/>
            </a:xfrm>
            <a:custGeom>
              <a:avLst/>
              <a:gdLst/>
              <a:ahLst/>
              <a:cxnLst/>
              <a:rect r="r" b="b" t="t" l="l"/>
              <a:pathLst>
                <a:path h="3498995" w="6206644">
                  <a:moveTo>
                    <a:pt x="0" y="0"/>
                  </a:moveTo>
                  <a:lnTo>
                    <a:pt x="6206643" y="0"/>
                  </a:lnTo>
                  <a:lnTo>
                    <a:pt x="6206643" y="3498995"/>
                  </a:lnTo>
                  <a:lnTo>
                    <a:pt x="0" y="349899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20112048" y="10619346"/>
              <a:ext cx="7810973" cy="5978944"/>
            </a:xfrm>
            <a:custGeom>
              <a:avLst/>
              <a:gdLst/>
              <a:ahLst/>
              <a:cxnLst/>
              <a:rect r="r" b="b" t="t" l="l"/>
              <a:pathLst>
                <a:path h="5978944" w="7810973">
                  <a:moveTo>
                    <a:pt x="0" y="0"/>
                  </a:moveTo>
                  <a:lnTo>
                    <a:pt x="7810973" y="0"/>
                  </a:lnTo>
                  <a:lnTo>
                    <a:pt x="7810973" y="5978944"/>
                  </a:lnTo>
                  <a:lnTo>
                    <a:pt x="0" y="597894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3409949" y="13209431"/>
              <a:ext cx="9952698" cy="2551510"/>
            </a:xfrm>
            <a:custGeom>
              <a:avLst/>
              <a:gdLst/>
              <a:ahLst/>
              <a:cxnLst/>
              <a:rect r="r" b="b" t="t" l="l"/>
              <a:pathLst>
                <a:path h="2551510" w="9952698">
                  <a:moveTo>
                    <a:pt x="0" y="0"/>
                  </a:moveTo>
                  <a:lnTo>
                    <a:pt x="9952698" y="0"/>
                  </a:lnTo>
                  <a:lnTo>
                    <a:pt x="9952698" y="2551510"/>
                  </a:lnTo>
                  <a:lnTo>
                    <a:pt x="0" y="255151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14820529" y="12702344"/>
              <a:ext cx="2865515" cy="3565686"/>
            </a:xfrm>
            <a:custGeom>
              <a:avLst/>
              <a:gdLst/>
              <a:ahLst/>
              <a:cxnLst/>
              <a:rect r="r" b="b" t="t" l="l"/>
              <a:pathLst>
                <a:path h="3565686" w="2865515">
                  <a:moveTo>
                    <a:pt x="0" y="0"/>
                  </a:moveTo>
                  <a:lnTo>
                    <a:pt x="2865514" y="0"/>
                  </a:lnTo>
                  <a:lnTo>
                    <a:pt x="2865514" y="3565685"/>
                  </a:lnTo>
                  <a:lnTo>
                    <a:pt x="0" y="3565685"/>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5" id="15"/>
            <p:cNvSpPr/>
            <p:nvPr/>
          </p:nvSpPr>
          <p:spPr>
            <a:xfrm flipH="false" flipV="false" rot="0">
              <a:off x="23142842" y="11927818"/>
              <a:ext cx="2575570" cy="3204895"/>
            </a:xfrm>
            <a:custGeom>
              <a:avLst/>
              <a:gdLst/>
              <a:ahLst/>
              <a:cxnLst/>
              <a:rect r="r" b="b" t="t" l="l"/>
              <a:pathLst>
                <a:path h="3204895" w="2575570">
                  <a:moveTo>
                    <a:pt x="0" y="0"/>
                  </a:moveTo>
                  <a:lnTo>
                    <a:pt x="2575571" y="0"/>
                  </a:lnTo>
                  <a:lnTo>
                    <a:pt x="2575571" y="3204896"/>
                  </a:lnTo>
                  <a:lnTo>
                    <a:pt x="0" y="320489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27567" y="-421953"/>
            <a:ext cx="20942265" cy="12448718"/>
            <a:chOff x="0" y="0"/>
            <a:chExt cx="27923021" cy="16598290"/>
          </a:xfrm>
        </p:grpSpPr>
        <p:sp>
          <p:nvSpPr>
            <p:cNvPr name="Freeform 3" id="3"/>
            <p:cNvSpPr/>
            <p:nvPr/>
          </p:nvSpPr>
          <p:spPr>
            <a:xfrm flipH="false" flipV="false" rot="-5400000">
              <a:off x="22301023" y="1281635"/>
              <a:ext cx="4259209" cy="1695939"/>
            </a:xfrm>
            <a:custGeom>
              <a:avLst/>
              <a:gdLst/>
              <a:ahLst/>
              <a:cxnLst/>
              <a:rect r="r" b="b" t="t" l="l"/>
              <a:pathLst>
                <a:path h="1695939" w="4259209">
                  <a:moveTo>
                    <a:pt x="0" y="0"/>
                  </a:moveTo>
                  <a:lnTo>
                    <a:pt x="4259209" y="0"/>
                  </a:lnTo>
                  <a:lnTo>
                    <a:pt x="4259209" y="1695939"/>
                  </a:lnTo>
                  <a:lnTo>
                    <a:pt x="0" y="16959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458672" y="269898"/>
              <a:ext cx="11406835" cy="1859706"/>
            </a:xfrm>
            <a:prstGeom prst="rect">
              <a:avLst/>
            </a:prstGeom>
          </p:spPr>
          <p:txBody>
            <a:bodyPr anchor="t" rtlCol="false" tIns="0" lIns="0" bIns="0" rIns="0">
              <a:spAutoFit/>
            </a:bodyPr>
            <a:lstStyle/>
            <a:p>
              <a:pPr algn="ctr">
                <a:lnSpc>
                  <a:spcPts val="9222"/>
                </a:lnSpc>
              </a:pPr>
              <a:r>
                <a:rPr lang="en-US" sz="6587">
                  <a:solidFill>
                    <a:srgbClr val="0D839E"/>
                  </a:solidFill>
                  <a:latin typeface="Mommi Bold"/>
                </a:rPr>
                <a:t>Class Diagram</a:t>
              </a:r>
            </a:p>
          </p:txBody>
        </p:sp>
        <p:sp>
          <p:nvSpPr>
            <p:cNvPr name="Freeform 5" id="5"/>
            <p:cNvSpPr/>
            <p:nvPr/>
          </p:nvSpPr>
          <p:spPr>
            <a:xfrm flipH="false" flipV="false" rot="-5400000">
              <a:off x="57976" y="1903262"/>
              <a:ext cx="3722878" cy="3838829"/>
            </a:xfrm>
            <a:custGeom>
              <a:avLst/>
              <a:gdLst/>
              <a:ahLst/>
              <a:cxnLst/>
              <a:rect r="r" b="b" t="t" l="l"/>
              <a:pathLst>
                <a:path h="3838829" w="3722878">
                  <a:moveTo>
                    <a:pt x="0" y="0"/>
                  </a:moveTo>
                  <a:lnTo>
                    <a:pt x="3722878" y="0"/>
                  </a:lnTo>
                  <a:lnTo>
                    <a:pt x="3722878" y="3838829"/>
                  </a:lnTo>
                  <a:lnTo>
                    <a:pt x="0" y="38388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true" rot="0">
              <a:off x="971549" y="533561"/>
              <a:ext cx="4876800" cy="1596044"/>
            </a:xfrm>
            <a:custGeom>
              <a:avLst/>
              <a:gdLst/>
              <a:ahLst/>
              <a:cxnLst/>
              <a:rect r="r" b="b" t="t" l="l"/>
              <a:pathLst>
                <a:path h="1596044" w="4876800">
                  <a:moveTo>
                    <a:pt x="0" y="1596043"/>
                  </a:moveTo>
                  <a:lnTo>
                    <a:pt x="4876800" y="1596043"/>
                  </a:lnTo>
                  <a:lnTo>
                    <a:pt x="4876800" y="0"/>
                  </a:lnTo>
                  <a:lnTo>
                    <a:pt x="0" y="0"/>
                  </a:lnTo>
                  <a:lnTo>
                    <a:pt x="0" y="1596043"/>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5400000">
              <a:off x="22364350" y="4888867"/>
              <a:ext cx="3722878" cy="3838829"/>
            </a:xfrm>
            <a:custGeom>
              <a:avLst/>
              <a:gdLst/>
              <a:ahLst/>
              <a:cxnLst/>
              <a:rect r="r" b="b" t="t" l="l"/>
              <a:pathLst>
                <a:path h="3838829" w="3722878">
                  <a:moveTo>
                    <a:pt x="0" y="0"/>
                  </a:moveTo>
                  <a:lnTo>
                    <a:pt x="3722878" y="0"/>
                  </a:lnTo>
                  <a:lnTo>
                    <a:pt x="3722878" y="3838829"/>
                  </a:lnTo>
                  <a:lnTo>
                    <a:pt x="0" y="38388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71549" y="10920700"/>
              <a:ext cx="2897434" cy="4354068"/>
            </a:xfrm>
            <a:custGeom>
              <a:avLst/>
              <a:gdLst/>
              <a:ahLst/>
              <a:cxnLst/>
              <a:rect r="r" b="b" t="t" l="l"/>
              <a:pathLst>
                <a:path h="4354068" w="2897434">
                  <a:moveTo>
                    <a:pt x="0" y="0"/>
                  </a:moveTo>
                  <a:lnTo>
                    <a:pt x="2897435" y="0"/>
                  </a:lnTo>
                  <a:lnTo>
                    <a:pt x="2897435" y="4354068"/>
                  </a:lnTo>
                  <a:lnTo>
                    <a:pt x="0" y="43540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539699">
              <a:off x="11503382" y="12471410"/>
              <a:ext cx="3317415" cy="3542871"/>
            </a:xfrm>
            <a:custGeom>
              <a:avLst/>
              <a:gdLst/>
              <a:ahLst/>
              <a:cxnLst/>
              <a:rect r="r" b="b" t="t" l="l"/>
              <a:pathLst>
                <a:path h="3542871" w="3317415">
                  <a:moveTo>
                    <a:pt x="0" y="0"/>
                  </a:moveTo>
                  <a:lnTo>
                    <a:pt x="3317415" y="0"/>
                  </a:lnTo>
                  <a:lnTo>
                    <a:pt x="3317415" y="3542870"/>
                  </a:lnTo>
                  <a:lnTo>
                    <a:pt x="0" y="35428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6936199" y="13099295"/>
              <a:ext cx="6206644" cy="3498995"/>
            </a:xfrm>
            <a:custGeom>
              <a:avLst/>
              <a:gdLst/>
              <a:ahLst/>
              <a:cxnLst/>
              <a:rect r="r" b="b" t="t" l="l"/>
              <a:pathLst>
                <a:path h="3498995" w="6206644">
                  <a:moveTo>
                    <a:pt x="0" y="0"/>
                  </a:moveTo>
                  <a:lnTo>
                    <a:pt x="6206643" y="0"/>
                  </a:lnTo>
                  <a:lnTo>
                    <a:pt x="6206643" y="3498995"/>
                  </a:lnTo>
                  <a:lnTo>
                    <a:pt x="0" y="349899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20112048" y="10619346"/>
              <a:ext cx="7810973" cy="5978944"/>
            </a:xfrm>
            <a:custGeom>
              <a:avLst/>
              <a:gdLst/>
              <a:ahLst/>
              <a:cxnLst/>
              <a:rect r="r" b="b" t="t" l="l"/>
              <a:pathLst>
                <a:path h="5978944" w="7810973">
                  <a:moveTo>
                    <a:pt x="0" y="0"/>
                  </a:moveTo>
                  <a:lnTo>
                    <a:pt x="7810973" y="0"/>
                  </a:lnTo>
                  <a:lnTo>
                    <a:pt x="7810973" y="5978944"/>
                  </a:lnTo>
                  <a:lnTo>
                    <a:pt x="0" y="597894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3409949" y="13209431"/>
              <a:ext cx="9952698" cy="2551510"/>
            </a:xfrm>
            <a:custGeom>
              <a:avLst/>
              <a:gdLst/>
              <a:ahLst/>
              <a:cxnLst/>
              <a:rect r="r" b="b" t="t" l="l"/>
              <a:pathLst>
                <a:path h="2551510" w="9952698">
                  <a:moveTo>
                    <a:pt x="0" y="0"/>
                  </a:moveTo>
                  <a:lnTo>
                    <a:pt x="9952698" y="0"/>
                  </a:lnTo>
                  <a:lnTo>
                    <a:pt x="9952698" y="2551510"/>
                  </a:lnTo>
                  <a:lnTo>
                    <a:pt x="0" y="255151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14820529" y="12702344"/>
              <a:ext cx="2865515" cy="3565686"/>
            </a:xfrm>
            <a:custGeom>
              <a:avLst/>
              <a:gdLst/>
              <a:ahLst/>
              <a:cxnLst/>
              <a:rect r="r" b="b" t="t" l="l"/>
              <a:pathLst>
                <a:path h="3565686" w="2865515">
                  <a:moveTo>
                    <a:pt x="0" y="0"/>
                  </a:moveTo>
                  <a:lnTo>
                    <a:pt x="2865514" y="0"/>
                  </a:lnTo>
                  <a:lnTo>
                    <a:pt x="2865514" y="3565685"/>
                  </a:lnTo>
                  <a:lnTo>
                    <a:pt x="0" y="356568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4" id="14"/>
            <p:cNvSpPr/>
            <p:nvPr/>
          </p:nvSpPr>
          <p:spPr>
            <a:xfrm flipH="false" flipV="false" rot="0">
              <a:off x="23142842" y="11927818"/>
              <a:ext cx="2575570" cy="3204895"/>
            </a:xfrm>
            <a:custGeom>
              <a:avLst/>
              <a:gdLst/>
              <a:ahLst/>
              <a:cxnLst/>
              <a:rect r="r" b="b" t="t" l="l"/>
              <a:pathLst>
                <a:path h="3204895" w="2575570">
                  <a:moveTo>
                    <a:pt x="0" y="0"/>
                  </a:moveTo>
                  <a:lnTo>
                    <a:pt x="2575571" y="0"/>
                  </a:lnTo>
                  <a:lnTo>
                    <a:pt x="2575571" y="3204896"/>
                  </a:lnTo>
                  <a:lnTo>
                    <a:pt x="0" y="320489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0">
              <a:off x="5144625" y="2129604"/>
              <a:ext cx="16088995" cy="10968130"/>
            </a:xfrm>
            <a:custGeom>
              <a:avLst/>
              <a:gdLst/>
              <a:ahLst/>
              <a:cxnLst/>
              <a:rect r="r" b="b" t="t" l="l"/>
              <a:pathLst>
                <a:path h="10968130" w="16088995">
                  <a:moveTo>
                    <a:pt x="0" y="0"/>
                  </a:moveTo>
                  <a:lnTo>
                    <a:pt x="16088995" y="0"/>
                  </a:lnTo>
                  <a:lnTo>
                    <a:pt x="16088995" y="10968130"/>
                  </a:lnTo>
                  <a:lnTo>
                    <a:pt x="0" y="10968130"/>
                  </a:lnTo>
                  <a:lnTo>
                    <a:pt x="0" y="0"/>
                  </a:lnTo>
                  <a:close/>
                </a:path>
              </a:pathLst>
            </a:custGeom>
            <a:blipFill>
              <a:blip r:embed="rId20"/>
              <a:stretch>
                <a:fillRect l="0" t="-168" r="0" b="-168"/>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B8D5E3"/>
        </a:solidFill>
      </p:bgPr>
    </p:bg>
    <p:spTree>
      <p:nvGrpSpPr>
        <p:cNvPr id="1" name=""/>
        <p:cNvGrpSpPr/>
        <p:nvPr/>
      </p:nvGrpSpPr>
      <p:grpSpPr>
        <a:xfrm>
          <a:off x="0" y="0"/>
          <a:ext cx="0" cy="0"/>
          <a:chOff x="0" y="0"/>
          <a:chExt cx="0" cy="0"/>
        </a:xfrm>
      </p:grpSpPr>
      <p:grpSp>
        <p:nvGrpSpPr>
          <p:cNvPr name="Group 2" id="2"/>
          <p:cNvGrpSpPr/>
          <p:nvPr/>
        </p:nvGrpSpPr>
        <p:grpSpPr>
          <a:xfrm rot="0">
            <a:off x="-626192" y="-839197"/>
            <a:ext cx="20609939" cy="13420017"/>
            <a:chOff x="0" y="0"/>
            <a:chExt cx="27479919" cy="17893355"/>
          </a:xfrm>
        </p:grpSpPr>
        <p:sp>
          <p:nvSpPr>
            <p:cNvPr name="Freeform 3" id="3"/>
            <p:cNvSpPr/>
            <p:nvPr/>
          </p:nvSpPr>
          <p:spPr>
            <a:xfrm flipH="false" flipV="false" rot="0">
              <a:off x="574217" y="11970512"/>
              <a:ext cx="3264612" cy="2985636"/>
            </a:xfrm>
            <a:custGeom>
              <a:avLst/>
              <a:gdLst/>
              <a:ahLst/>
              <a:cxnLst/>
              <a:rect r="r" b="b" t="t" l="l"/>
              <a:pathLst>
                <a:path h="2985636" w="3264612">
                  <a:moveTo>
                    <a:pt x="0" y="0"/>
                  </a:moveTo>
                  <a:lnTo>
                    <a:pt x="3264612" y="0"/>
                  </a:lnTo>
                  <a:lnTo>
                    <a:pt x="3264612" y="2985636"/>
                  </a:lnTo>
                  <a:lnTo>
                    <a:pt x="0" y="29856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217923" y="11970512"/>
              <a:ext cx="2575570" cy="3204895"/>
            </a:xfrm>
            <a:custGeom>
              <a:avLst/>
              <a:gdLst/>
              <a:ahLst/>
              <a:cxnLst/>
              <a:rect r="r" b="b" t="t" l="l"/>
              <a:pathLst>
                <a:path h="3204895" w="2575570">
                  <a:moveTo>
                    <a:pt x="0" y="0"/>
                  </a:moveTo>
                  <a:lnTo>
                    <a:pt x="2575571" y="0"/>
                  </a:lnTo>
                  <a:lnTo>
                    <a:pt x="2575571" y="3204895"/>
                  </a:lnTo>
                  <a:lnTo>
                    <a:pt x="0" y="3204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817816" y="2877085"/>
              <a:ext cx="15564744" cy="9638612"/>
            </a:xfrm>
            <a:custGeom>
              <a:avLst/>
              <a:gdLst/>
              <a:ahLst/>
              <a:cxnLst/>
              <a:rect r="r" b="b" t="t" l="l"/>
              <a:pathLst>
                <a:path h="9638612" w="15564744">
                  <a:moveTo>
                    <a:pt x="0" y="0"/>
                  </a:moveTo>
                  <a:lnTo>
                    <a:pt x="15564744" y="0"/>
                  </a:lnTo>
                  <a:lnTo>
                    <a:pt x="15564744" y="9638612"/>
                  </a:lnTo>
                  <a:lnTo>
                    <a:pt x="0" y="96386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9102072" y="0"/>
              <a:ext cx="6116852" cy="6307365"/>
            </a:xfrm>
            <a:custGeom>
              <a:avLst/>
              <a:gdLst/>
              <a:ahLst/>
              <a:cxnLst/>
              <a:rect r="r" b="b" t="t" l="l"/>
              <a:pathLst>
                <a:path h="6307365" w="6116852">
                  <a:moveTo>
                    <a:pt x="0" y="0"/>
                  </a:moveTo>
                  <a:lnTo>
                    <a:pt x="6116851" y="0"/>
                  </a:lnTo>
                  <a:lnTo>
                    <a:pt x="6116851" y="6307365"/>
                  </a:lnTo>
                  <a:lnTo>
                    <a:pt x="0" y="63073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5400000">
              <a:off x="57976" y="957671"/>
              <a:ext cx="3722878" cy="3838829"/>
            </a:xfrm>
            <a:custGeom>
              <a:avLst/>
              <a:gdLst/>
              <a:ahLst/>
              <a:cxnLst/>
              <a:rect r="r" b="b" t="t" l="l"/>
              <a:pathLst>
                <a:path h="3838829" w="3722878">
                  <a:moveTo>
                    <a:pt x="0" y="0"/>
                  </a:moveTo>
                  <a:lnTo>
                    <a:pt x="3722878" y="0"/>
                  </a:lnTo>
                  <a:lnTo>
                    <a:pt x="3722878" y="3838829"/>
                  </a:lnTo>
                  <a:lnTo>
                    <a:pt x="0" y="38388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8464544" y="11891606"/>
              <a:ext cx="7391908" cy="2943323"/>
            </a:xfrm>
            <a:custGeom>
              <a:avLst/>
              <a:gdLst/>
              <a:ahLst/>
              <a:cxnLst/>
              <a:rect r="r" b="b" t="t" l="l"/>
              <a:pathLst>
                <a:path h="2943323" w="7391908">
                  <a:moveTo>
                    <a:pt x="0" y="0"/>
                  </a:moveTo>
                  <a:lnTo>
                    <a:pt x="7391907" y="0"/>
                  </a:lnTo>
                  <a:lnTo>
                    <a:pt x="7391907" y="2943324"/>
                  </a:lnTo>
                  <a:lnTo>
                    <a:pt x="0" y="294332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4001157" y="13363268"/>
              <a:ext cx="4504551" cy="2539441"/>
            </a:xfrm>
            <a:custGeom>
              <a:avLst/>
              <a:gdLst/>
              <a:ahLst/>
              <a:cxnLst/>
              <a:rect r="r" b="b" t="t" l="l"/>
              <a:pathLst>
                <a:path h="2539441" w="4504551">
                  <a:moveTo>
                    <a:pt x="0" y="0"/>
                  </a:moveTo>
                  <a:lnTo>
                    <a:pt x="4504552" y="0"/>
                  </a:lnTo>
                  <a:lnTo>
                    <a:pt x="4504552" y="2539441"/>
                  </a:lnTo>
                  <a:lnTo>
                    <a:pt x="0" y="25394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5883047" y="1680532"/>
              <a:ext cx="13933956" cy="1859706"/>
            </a:xfrm>
            <a:prstGeom prst="rect">
              <a:avLst/>
            </a:prstGeom>
          </p:spPr>
          <p:txBody>
            <a:bodyPr anchor="t" rtlCol="false" tIns="0" lIns="0" bIns="0" rIns="0">
              <a:spAutoFit/>
            </a:bodyPr>
            <a:lstStyle/>
            <a:p>
              <a:pPr algn="ctr">
                <a:lnSpc>
                  <a:spcPts val="9222"/>
                </a:lnSpc>
              </a:pPr>
              <a:r>
                <a:rPr lang="en-US" sz="6587">
                  <a:solidFill>
                    <a:srgbClr val="0D839E"/>
                  </a:solidFill>
                  <a:latin typeface="Mommi Bold"/>
                </a:rPr>
                <a:t>Software Environment</a:t>
              </a:r>
            </a:p>
          </p:txBody>
        </p:sp>
        <p:sp>
          <p:nvSpPr>
            <p:cNvPr name="Freeform 11" id="11"/>
            <p:cNvSpPr/>
            <p:nvPr/>
          </p:nvSpPr>
          <p:spPr>
            <a:xfrm flipH="false" flipV="false" rot="-5400000">
              <a:off x="6910072" y="11681247"/>
              <a:ext cx="6116852" cy="6307365"/>
            </a:xfrm>
            <a:custGeom>
              <a:avLst/>
              <a:gdLst/>
              <a:ahLst/>
              <a:cxnLst/>
              <a:rect r="r" b="b" t="t" l="l"/>
              <a:pathLst>
                <a:path h="6307365" w="6116852">
                  <a:moveTo>
                    <a:pt x="0" y="0"/>
                  </a:moveTo>
                  <a:lnTo>
                    <a:pt x="6116851" y="0"/>
                  </a:lnTo>
                  <a:lnTo>
                    <a:pt x="6116851" y="6307365"/>
                  </a:lnTo>
                  <a:lnTo>
                    <a:pt x="0" y="63073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8400127">
              <a:off x="3637611" y="12713574"/>
              <a:ext cx="3722878" cy="3838829"/>
            </a:xfrm>
            <a:custGeom>
              <a:avLst/>
              <a:gdLst/>
              <a:ahLst/>
              <a:cxnLst/>
              <a:rect r="r" b="b" t="t" l="l"/>
              <a:pathLst>
                <a:path h="3838829" w="3722878">
                  <a:moveTo>
                    <a:pt x="0" y="0"/>
                  </a:moveTo>
                  <a:lnTo>
                    <a:pt x="3722878" y="0"/>
                  </a:lnTo>
                  <a:lnTo>
                    <a:pt x="3722878" y="3838829"/>
                  </a:lnTo>
                  <a:lnTo>
                    <a:pt x="0" y="38388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8400127">
              <a:off x="22958769" y="8776994"/>
              <a:ext cx="3722878" cy="3838829"/>
            </a:xfrm>
            <a:custGeom>
              <a:avLst/>
              <a:gdLst/>
              <a:ahLst/>
              <a:cxnLst/>
              <a:rect r="r" b="b" t="t" l="l"/>
              <a:pathLst>
                <a:path h="3838829" w="3722878">
                  <a:moveTo>
                    <a:pt x="0" y="0"/>
                  </a:moveTo>
                  <a:lnTo>
                    <a:pt x="3722878" y="0"/>
                  </a:lnTo>
                  <a:lnTo>
                    <a:pt x="3722878" y="3838829"/>
                  </a:lnTo>
                  <a:lnTo>
                    <a:pt x="0" y="38388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6142378" y="4500399"/>
              <a:ext cx="13415293" cy="7247294"/>
            </a:xfrm>
            <a:prstGeom prst="rect">
              <a:avLst/>
            </a:prstGeom>
          </p:spPr>
          <p:txBody>
            <a:bodyPr anchor="t" rtlCol="false" tIns="0" lIns="0" bIns="0" rIns="0">
              <a:spAutoFit/>
            </a:bodyPr>
            <a:lstStyle/>
            <a:p>
              <a:pPr algn="just">
                <a:lnSpc>
                  <a:spcPts val="4250"/>
                </a:lnSpc>
              </a:pPr>
              <a:r>
                <a:rPr lang="en-US" sz="3036">
                  <a:solidFill>
                    <a:srgbClr val="084F5F"/>
                  </a:solidFill>
                  <a:latin typeface="Mommi Bold"/>
                </a:rPr>
                <a:t>Operating System:</a:t>
              </a:r>
              <a:r>
                <a:rPr lang="en-US" sz="3036">
                  <a:solidFill>
                    <a:srgbClr val="084F5F"/>
                  </a:solidFill>
                  <a:latin typeface="Mommi"/>
                </a:rPr>
                <a:t> Likely Linux due to its open-source nature and support for Python development.</a:t>
              </a:r>
            </a:p>
            <a:p>
              <a:pPr algn="just">
                <a:lnSpc>
                  <a:spcPts val="4250"/>
                </a:lnSpc>
              </a:pPr>
              <a:r>
                <a:rPr lang="en-US" sz="3036">
                  <a:solidFill>
                    <a:srgbClr val="084F5F"/>
                  </a:solidFill>
                  <a:latin typeface="Mommi Bold"/>
                </a:rPr>
                <a:t>D</a:t>
              </a:r>
              <a:r>
                <a:rPr lang="en-US" sz="3036">
                  <a:solidFill>
                    <a:srgbClr val="084F5F"/>
                  </a:solidFill>
                  <a:latin typeface="Mommi Bold"/>
                </a:rPr>
                <a:t>evelopment Tools:</a:t>
              </a:r>
              <a:r>
                <a:rPr lang="en-US" sz="3036">
                  <a:solidFill>
                    <a:srgbClr val="084F5F"/>
                  </a:solidFill>
                  <a:latin typeface="Mommi"/>
                </a:rPr>
                <a:t> Python code editors or IDEs for writing, editing, and debugging code.</a:t>
              </a:r>
            </a:p>
            <a:p>
              <a:pPr algn="just">
                <a:lnSpc>
                  <a:spcPts val="4250"/>
                </a:lnSpc>
              </a:pPr>
              <a:r>
                <a:rPr lang="en-US" sz="3036">
                  <a:solidFill>
                    <a:srgbClr val="084F5F"/>
                  </a:solidFill>
                  <a:latin typeface="Mommi Bold"/>
                </a:rPr>
                <a:t>Libraries &amp; Frameworks: </a:t>
              </a:r>
              <a:r>
                <a:rPr lang="en-US" sz="3036">
                  <a:solidFill>
                    <a:srgbClr val="084F5F"/>
                  </a:solidFill>
                  <a:latin typeface="Mommi"/>
                </a:rPr>
                <a:t>PyTorch, Langchain, and others installed using package managers like pip.</a:t>
              </a:r>
            </a:p>
            <a:p>
              <a:pPr algn="just">
                <a:lnSpc>
                  <a:spcPts val="4250"/>
                </a:lnSpc>
              </a:pPr>
              <a:r>
                <a:rPr lang="en-US" sz="3036">
                  <a:solidFill>
                    <a:srgbClr val="084F5F"/>
                  </a:solidFill>
                  <a:latin typeface="Mommi Bold"/>
                </a:rPr>
                <a:t>Hardware:</a:t>
              </a:r>
              <a:r>
                <a:rPr lang="en-US" sz="3036">
                  <a:solidFill>
                    <a:srgbClr val="084F5F"/>
                  </a:solidFill>
                  <a:latin typeface="Mommi"/>
                </a:rPr>
                <a:t> System with a GPU for efficient LLM processing and memory sufficient for the chosen LLM models.</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B8D5E3"/>
        </a:solidFill>
      </p:bgPr>
    </p:bg>
    <p:spTree>
      <p:nvGrpSpPr>
        <p:cNvPr id="1" name=""/>
        <p:cNvGrpSpPr/>
        <p:nvPr/>
      </p:nvGrpSpPr>
      <p:grpSpPr>
        <a:xfrm>
          <a:off x="0" y="0"/>
          <a:ext cx="0" cy="0"/>
          <a:chOff x="0" y="0"/>
          <a:chExt cx="0" cy="0"/>
        </a:xfrm>
      </p:grpSpPr>
      <p:grpSp>
        <p:nvGrpSpPr>
          <p:cNvPr name="Group 2" id="2"/>
          <p:cNvGrpSpPr/>
          <p:nvPr/>
        </p:nvGrpSpPr>
        <p:grpSpPr>
          <a:xfrm rot="0">
            <a:off x="-138470" y="0"/>
            <a:ext cx="18426470" cy="10287000"/>
            <a:chOff x="0" y="0"/>
            <a:chExt cx="24568627" cy="13716000"/>
          </a:xfrm>
        </p:grpSpPr>
        <p:sp>
          <p:nvSpPr>
            <p:cNvPr name="Freeform 3" id="3"/>
            <p:cNvSpPr/>
            <p:nvPr/>
          </p:nvSpPr>
          <p:spPr>
            <a:xfrm flipH="false" flipV="false" rot="-5400000">
              <a:off x="-1066958" y="1251585"/>
              <a:ext cx="13716000" cy="11212830"/>
            </a:xfrm>
            <a:custGeom>
              <a:avLst/>
              <a:gdLst/>
              <a:ahLst/>
              <a:cxnLst/>
              <a:rect r="r" b="b" t="t" l="l"/>
              <a:pathLst>
                <a:path h="11212830" w="13716000">
                  <a:moveTo>
                    <a:pt x="0" y="0"/>
                  </a:moveTo>
                  <a:lnTo>
                    <a:pt x="13716000" y="0"/>
                  </a:lnTo>
                  <a:lnTo>
                    <a:pt x="13716000" y="11212830"/>
                  </a:lnTo>
                  <a:lnTo>
                    <a:pt x="0" y="11212830"/>
                  </a:lnTo>
                  <a:lnTo>
                    <a:pt x="0" y="0"/>
                  </a:lnTo>
                  <a:close/>
                </a:path>
              </a:pathLst>
            </a:custGeom>
            <a:blipFill>
              <a:blip r:embed="rId2"/>
              <a:stretch>
                <a:fillRect l="0" t="0" r="0" b="0"/>
              </a:stretch>
            </a:blipFill>
          </p:spPr>
        </p:sp>
        <p:sp>
          <p:nvSpPr>
            <p:cNvPr name="Freeform 4" id="4"/>
            <p:cNvSpPr/>
            <p:nvPr/>
          </p:nvSpPr>
          <p:spPr>
            <a:xfrm flipH="false" flipV="false" rot="-5400000">
              <a:off x="12104212" y="1251585"/>
              <a:ext cx="13716000" cy="11212830"/>
            </a:xfrm>
            <a:custGeom>
              <a:avLst/>
              <a:gdLst/>
              <a:ahLst/>
              <a:cxnLst/>
              <a:rect r="r" b="b" t="t" l="l"/>
              <a:pathLst>
                <a:path h="11212830" w="13716000">
                  <a:moveTo>
                    <a:pt x="0" y="0"/>
                  </a:moveTo>
                  <a:lnTo>
                    <a:pt x="13716000" y="0"/>
                  </a:lnTo>
                  <a:lnTo>
                    <a:pt x="13716000" y="11212830"/>
                  </a:lnTo>
                  <a:lnTo>
                    <a:pt x="0" y="11212830"/>
                  </a:lnTo>
                  <a:lnTo>
                    <a:pt x="0" y="0"/>
                  </a:lnTo>
                  <a:close/>
                </a:path>
              </a:pathLst>
            </a:custGeom>
            <a:blipFill>
              <a:blip r:embed="rId2"/>
              <a:stretch>
                <a:fillRect l="0" t="0" r="0" b="0"/>
              </a:stretch>
            </a:blipFill>
          </p:spPr>
        </p:sp>
        <p:sp>
          <p:nvSpPr>
            <p:cNvPr name="Freeform 5" id="5"/>
            <p:cNvSpPr/>
            <p:nvPr/>
          </p:nvSpPr>
          <p:spPr>
            <a:xfrm flipH="false" flipV="false" rot="0">
              <a:off x="1721983" y="2914802"/>
              <a:ext cx="21309287" cy="9429598"/>
            </a:xfrm>
            <a:custGeom>
              <a:avLst/>
              <a:gdLst/>
              <a:ahLst/>
              <a:cxnLst/>
              <a:rect r="r" b="b" t="t" l="l"/>
              <a:pathLst>
                <a:path h="9429598" w="21309287">
                  <a:moveTo>
                    <a:pt x="0" y="0"/>
                  </a:moveTo>
                  <a:lnTo>
                    <a:pt x="21309287" y="0"/>
                  </a:lnTo>
                  <a:lnTo>
                    <a:pt x="21309287" y="9429598"/>
                  </a:lnTo>
                  <a:lnTo>
                    <a:pt x="0" y="9429598"/>
                  </a:lnTo>
                  <a:lnTo>
                    <a:pt x="0" y="0"/>
                  </a:lnTo>
                  <a:close/>
                </a:path>
              </a:pathLst>
            </a:custGeom>
            <a:blipFill>
              <a:blip r:embed="rId3"/>
              <a:stretch>
                <a:fillRect l="0" t="-8190" r="0" b="-8190"/>
              </a:stretch>
            </a:blipFill>
          </p:spPr>
        </p:sp>
        <p:sp>
          <p:nvSpPr>
            <p:cNvPr name="Freeform 6" id="6"/>
            <p:cNvSpPr/>
            <p:nvPr/>
          </p:nvSpPr>
          <p:spPr>
            <a:xfrm flipH="false" flipV="false" rot="0">
              <a:off x="0" y="10475605"/>
              <a:ext cx="2715817" cy="3151265"/>
            </a:xfrm>
            <a:custGeom>
              <a:avLst/>
              <a:gdLst/>
              <a:ahLst/>
              <a:cxnLst/>
              <a:rect r="r" b="b" t="t" l="l"/>
              <a:pathLst>
                <a:path h="3151265" w="2715817">
                  <a:moveTo>
                    <a:pt x="0" y="0"/>
                  </a:moveTo>
                  <a:lnTo>
                    <a:pt x="2715817" y="0"/>
                  </a:lnTo>
                  <a:lnTo>
                    <a:pt x="2715817" y="3151265"/>
                  </a:lnTo>
                  <a:lnTo>
                    <a:pt x="0" y="31512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2497252" y="509923"/>
              <a:ext cx="1399550" cy="4348883"/>
            </a:xfrm>
            <a:custGeom>
              <a:avLst/>
              <a:gdLst/>
              <a:ahLst/>
              <a:cxnLst/>
              <a:rect r="r" b="b" t="t" l="l"/>
              <a:pathLst>
                <a:path h="4348883" w="1399550">
                  <a:moveTo>
                    <a:pt x="0" y="0"/>
                  </a:moveTo>
                  <a:lnTo>
                    <a:pt x="1399550" y="0"/>
                  </a:lnTo>
                  <a:lnTo>
                    <a:pt x="1399550" y="4348883"/>
                  </a:lnTo>
                  <a:lnTo>
                    <a:pt x="0" y="43488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3043643" y="378635"/>
              <a:ext cx="18665968" cy="1859706"/>
            </a:xfrm>
            <a:prstGeom prst="rect">
              <a:avLst/>
            </a:prstGeom>
          </p:spPr>
          <p:txBody>
            <a:bodyPr anchor="t" rtlCol="false" tIns="0" lIns="0" bIns="0" rIns="0">
              <a:spAutoFit/>
            </a:bodyPr>
            <a:lstStyle/>
            <a:p>
              <a:pPr algn="ctr">
                <a:lnSpc>
                  <a:spcPts val="9222"/>
                </a:lnSpc>
              </a:pPr>
              <a:r>
                <a:rPr lang="en-US" sz="6587">
                  <a:solidFill>
                    <a:srgbClr val="0D839E"/>
                  </a:solidFill>
                  <a:latin typeface="Mommi Bold"/>
                </a:rPr>
                <a:t> Transformers Neural Network</a:t>
              </a:r>
            </a:p>
          </p:txBody>
        </p:sp>
        <p:sp>
          <p:nvSpPr>
            <p:cNvPr name="TextBox 9" id="9"/>
            <p:cNvSpPr txBox="true"/>
            <p:nvPr/>
          </p:nvSpPr>
          <p:spPr>
            <a:xfrm rot="0">
              <a:off x="2428618" y="2000216"/>
              <a:ext cx="20068634" cy="10051022"/>
            </a:xfrm>
            <a:prstGeom prst="rect">
              <a:avLst/>
            </a:prstGeom>
          </p:spPr>
          <p:txBody>
            <a:bodyPr anchor="t" rtlCol="false" tIns="0" lIns="0" bIns="0" rIns="0">
              <a:spAutoFit/>
            </a:bodyPr>
            <a:lstStyle/>
            <a:p>
              <a:pPr algn="just">
                <a:lnSpc>
                  <a:spcPts val="4212"/>
                </a:lnSpc>
              </a:pPr>
            </a:p>
            <a:p>
              <a:pPr algn="just">
                <a:lnSpc>
                  <a:spcPts val="4212"/>
                </a:lnSpc>
              </a:pPr>
            </a:p>
            <a:p>
              <a:pPr algn="just">
                <a:lnSpc>
                  <a:spcPts val="4212"/>
                </a:lnSpc>
              </a:pPr>
              <a:r>
                <a:rPr lang="en-US" sz="3008">
                  <a:solidFill>
                    <a:srgbClr val="084F5F"/>
                  </a:solidFill>
                  <a:latin typeface="Mommi"/>
                </a:rPr>
                <a:t>The Transformer neural network architecture, revolutionized natural language processing and other sequential data tasks. Unlike traditional recurrent neural networks (RNNs) or long short-term memory networks (LSTMs). The architecture consists of an encoder-decoder framework, each comprising multiple layers. The self-attention mechanism allows the model to weigh the importance of different words dynamically, enabling effective processing of long-range dependencies. Positional encoding is incorporated to provide information about the order of words. Transformers have demonstrated remarkable success in various applications, including machine translation, text generation, and language understanding, and have become a foundational architecture in modern deep learning.</a:t>
              </a:r>
            </a:p>
            <a:p>
              <a:pPr algn="just">
                <a:lnSpc>
                  <a:spcPts val="4212"/>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B8D5E3"/>
        </a:solidFill>
      </p:bgPr>
    </p:bg>
    <p:spTree>
      <p:nvGrpSpPr>
        <p:cNvPr id="1" name=""/>
        <p:cNvGrpSpPr/>
        <p:nvPr/>
      </p:nvGrpSpPr>
      <p:grpSpPr>
        <a:xfrm>
          <a:off x="0" y="0"/>
          <a:ext cx="0" cy="0"/>
          <a:chOff x="0" y="0"/>
          <a:chExt cx="0" cy="0"/>
        </a:xfrm>
      </p:grpSpPr>
      <p:grpSp>
        <p:nvGrpSpPr>
          <p:cNvPr name="Group 2" id="2"/>
          <p:cNvGrpSpPr/>
          <p:nvPr/>
        </p:nvGrpSpPr>
        <p:grpSpPr>
          <a:xfrm rot="0">
            <a:off x="0" y="0"/>
            <a:ext cx="18499487" cy="10428925"/>
            <a:chOff x="0" y="0"/>
            <a:chExt cx="24665983" cy="13905233"/>
          </a:xfrm>
        </p:grpSpPr>
        <p:sp>
          <p:nvSpPr>
            <p:cNvPr name="Freeform 3" id="3"/>
            <p:cNvSpPr/>
            <p:nvPr/>
          </p:nvSpPr>
          <p:spPr>
            <a:xfrm flipH="false" flipV="false" rot="-5400000">
              <a:off x="-1251585" y="1251585"/>
              <a:ext cx="13716000" cy="11212830"/>
            </a:xfrm>
            <a:custGeom>
              <a:avLst/>
              <a:gdLst/>
              <a:ahLst/>
              <a:cxnLst/>
              <a:rect r="r" b="b" t="t" l="l"/>
              <a:pathLst>
                <a:path h="11212830" w="13716000">
                  <a:moveTo>
                    <a:pt x="0" y="0"/>
                  </a:moveTo>
                  <a:lnTo>
                    <a:pt x="13716000" y="0"/>
                  </a:lnTo>
                  <a:lnTo>
                    <a:pt x="13716000" y="11212830"/>
                  </a:lnTo>
                  <a:lnTo>
                    <a:pt x="0" y="11212830"/>
                  </a:lnTo>
                  <a:lnTo>
                    <a:pt x="0" y="0"/>
                  </a:lnTo>
                  <a:close/>
                </a:path>
              </a:pathLst>
            </a:custGeom>
            <a:blipFill>
              <a:blip r:embed="rId2"/>
              <a:stretch>
                <a:fillRect l="0" t="0" r="0" b="0"/>
              </a:stretch>
            </a:blipFill>
          </p:spPr>
        </p:sp>
        <p:grpSp>
          <p:nvGrpSpPr>
            <p:cNvPr name="Group 4" id="4"/>
            <p:cNvGrpSpPr/>
            <p:nvPr/>
          </p:nvGrpSpPr>
          <p:grpSpPr>
            <a:xfrm rot="0">
              <a:off x="3952995" y="2599410"/>
              <a:ext cx="16483078" cy="4349936"/>
              <a:chOff x="0" y="0"/>
              <a:chExt cx="6356819" cy="1677585"/>
            </a:xfrm>
          </p:grpSpPr>
          <p:sp>
            <p:nvSpPr>
              <p:cNvPr name="Freeform 5" id="5"/>
              <p:cNvSpPr/>
              <p:nvPr/>
            </p:nvSpPr>
            <p:spPr>
              <a:xfrm flipH="false" flipV="false" rot="0">
                <a:off x="0" y="0"/>
                <a:ext cx="6356819" cy="1677585"/>
              </a:xfrm>
              <a:custGeom>
                <a:avLst/>
                <a:gdLst/>
                <a:ahLst/>
                <a:cxnLst/>
                <a:rect r="r" b="b" t="t" l="l"/>
                <a:pathLst>
                  <a:path h="1677585" w="6356819">
                    <a:moveTo>
                      <a:pt x="16359" y="0"/>
                    </a:moveTo>
                    <a:lnTo>
                      <a:pt x="6340460" y="0"/>
                    </a:lnTo>
                    <a:cubicBezTo>
                      <a:pt x="6349495" y="0"/>
                      <a:pt x="6356819" y="7324"/>
                      <a:pt x="6356819" y="16359"/>
                    </a:cubicBezTo>
                    <a:lnTo>
                      <a:pt x="6356819" y="1661226"/>
                    </a:lnTo>
                    <a:cubicBezTo>
                      <a:pt x="6356819" y="1665564"/>
                      <a:pt x="6355095" y="1669725"/>
                      <a:pt x="6352027" y="1672793"/>
                    </a:cubicBezTo>
                    <a:cubicBezTo>
                      <a:pt x="6348960" y="1675861"/>
                      <a:pt x="6344799" y="1677585"/>
                      <a:pt x="6340460" y="1677585"/>
                    </a:cubicBezTo>
                    <a:lnTo>
                      <a:pt x="16359" y="1677585"/>
                    </a:lnTo>
                    <a:cubicBezTo>
                      <a:pt x="7324" y="1677585"/>
                      <a:pt x="0" y="1670260"/>
                      <a:pt x="0" y="1661226"/>
                    </a:cubicBezTo>
                    <a:lnTo>
                      <a:pt x="0" y="16359"/>
                    </a:lnTo>
                    <a:cubicBezTo>
                      <a:pt x="0" y="7324"/>
                      <a:pt x="7324" y="0"/>
                      <a:pt x="16359" y="0"/>
                    </a:cubicBezTo>
                    <a:close/>
                  </a:path>
                </a:pathLst>
              </a:custGeom>
              <a:solidFill>
                <a:srgbClr val="0D839E"/>
              </a:solidFill>
            </p:spPr>
          </p:sp>
          <p:sp>
            <p:nvSpPr>
              <p:cNvPr name="TextBox 6" id="6"/>
              <p:cNvSpPr txBox="true"/>
              <p:nvPr/>
            </p:nvSpPr>
            <p:spPr>
              <a:xfrm>
                <a:off x="0" y="-38100"/>
                <a:ext cx="6356819" cy="1715685"/>
              </a:xfrm>
              <a:prstGeom prst="rect">
                <a:avLst/>
              </a:prstGeom>
            </p:spPr>
            <p:txBody>
              <a:bodyPr anchor="ctr" rtlCol="false" tIns="50800" lIns="50800" bIns="50800" rIns="50800"/>
              <a:lstStyle/>
              <a:p>
                <a:pPr algn="ctr">
                  <a:lnSpc>
                    <a:spcPts val="2660"/>
                  </a:lnSpc>
                </a:pPr>
              </a:p>
            </p:txBody>
          </p:sp>
        </p:grpSp>
        <p:grpSp>
          <p:nvGrpSpPr>
            <p:cNvPr name="Group 7" id="7"/>
            <p:cNvGrpSpPr/>
            <p:nvPr/>
          </p:nvGrpSpPr>
          <p:grpSpPr>
            <a:xfrm rot="0">
              <a:off x="4203136" y="2669808"/>
              <a:ext cx="15982796" cy="4209141"/>
              <a:chOff x="0" y="0"/>
              <a:chExt cx="6163882" cy="1623286"/>
            </a:xfrm>
          </p:grpSpPr>
          <p:sp>
            <p:nvSpPr>
              <p:cNvPr name="Freeform 8" id="8"/>
              <p:cNvSpPr/>
              <p:nvPr/>
            </p:nvSpPr>
            <p:spPr>
              <a:xfrm flipH="false" flipV="false" rot="0">
                <a:off x="0" y="0"/>
                <a:ext cx="6163882" cy="1623286"/>
              </a:xfrm>
              <a:custGeom>
                <a:avLst/>
                <a:gdLst/>
                <a:ahLst/>
                <a:cxnLst/>
                <a:rect r="r" b="b" t="t" l="l"/>
                <a:pathLst>
                  <a:path h="1623286" w="6163882">
                    <a:moveTo>
                      <a:pt x="16871" y="0"/>
                    </a:moveTo>
                    <a:lnTo>
                      <a:pt x="6147010" y="0"/>
                    </a:lnTo>
                    <a:cubicBezTo>
                      <a:pt x="6151485" y="0"/>
                      <a:pt x="6155776" y="1777"/>
                      <a:pt x="6158940" y="4941"/>
                    </a:cubicBezTo>
                    <a:cubicBezTo>
                      <a:pt x="6162104" y="8105"/>
                      <a:pt x="6163882" y="12396"/>
                      <a:pt x="6163882" y="16871"/>
                    </a:cubicBezTo>
                    <a:lnTo>
                      <a:pt x="6163882" y="1606415"/>
                    </a:lnTo>
                    <a:cubicBezTo>
                      <a:pt x="6163882" y="1610889"/>
                      <a:pt x="6162104" y="1615180"/>
                      <a:pt x="6158940" y="1618344"/>
                    </a:cubicBezTo>
                    <a:cubicBezTo>
                      <a:pt x="6155776" y="1621508"/>
                      <a:pt x="6151485" y="1623286"/>
                      <a:pt x="6147010" y="1623286"/>
                    </a:cubicBezTo>
                    <a:lnTo>
                      <a:pt x="16871" y="1623286"/>
                    </a:lnTo>
                    <a:cubicBezTo>
                      <a:pt x="12396" y="1623286"/>
                      <a:pt x="8105" y="1621508"/>
                      <a:pt x="4941" y="1618344"/>
                    </a:cubicBezTo>
                    <a:cubicBezTo>
                      <a:pt x="1777" y="1615180"/>
                      <a:pt x="0" y="1610889"/>
                      <a:pt x="0" y="1606415"/>
                    </a:cubicBezTo>
                    <a:lnTo>
                      <a:pt x="0" y="16871"/>
                    </a:lnTo>
                    <a:cubicBezTo>
                      <a:pt x="0" y="12396"/>
                      <a:pt x="1777" y="8105"/>
                      <a:pt x="4941" y="4941"/>
                    </a:cubicBezTo>
                    <a:cubicBezTo>
                      <a:pt x="8105" y="1777"/>
                      <a:pt x="12396" y="0"/>
                      <a:pt x="16871" y="0"/>
                    </a:cubicBezTo>
                    <a:close/>
                  </a:path>
                </a:pathLst>
              </a:custGeom>
              <a:solidFill>
                <a:srgbClr val="FFFFFF"/>
              </a:solidFill>
            </p:spPr>
          </p:sp>
          <p:sp>
            <p:nvSpPr>
              <p:cNvPr name="TextBox 9" id="9"/>
              <p:cNvSpPr txBox="true"/>
              <p:nvPr/>
            </p:nvSpPr>
            <p:spPr>
              <a:xfrm>
                <a:off x="0" y="-38100"/>
                <a:ext cx="6163882" cy="1661386"/>
              </a:xfrm>
              <a:prstGeom prst="rect">
                <a:avLst/>
              </a:prstGeom>
            </p:spPr>
            <p:txBody>
              <a:bodyPr anchor="ctr" rtlCol="false" tIns="50800" lIns="50800" bIns="50800" rIns="50800"/>
              <a:lstStyle/>
              <a:p>
                <a:pPr algn="ctr">
                  <a:lnSpc>
                    <a:spcPts val="2660"/>
                  </a:lnSpc>
                </a:pPr>
              </a:p>
            </p:txBody>
          </p:sp>
        </p:grpSp>
        <p:sp>
          <p:nvSpPr>
            <p:cNvPr name="Freeform 10" id="10"/>
            <p:cNvSpPr/>
            <p:nvPr/>
          </p:nvSpPr>
          <p:spPr>
            <a:xfrm flipH="false" flipV="false" rot="-5400000">
              <a:off x="11787363" y="1251585"/>
              <a:ext cx="13716000" cy="11212830"/>
            </a:xfrm>
            <a:custGeom>
              <a:avLst/>
              <a:gdLst/>
              <a:ahLst/>
              <a:cxnLst/>
              <a:rect r="r" b="b" t="t" l="l"/>
              <a:pathLst>
                <a:path h="11212830" w="13716000">
                  <a:moveTo>
                    <a:pt x="0" y="0"/>
                  </a:moveTo>
                  <a:lnTo>
                    <a:pt x="13716000" y="0"/>
                  </a:lnTo>
                  <a:lnTo>
                    <a:pt x="13716000" y="11212830"/>
                  </a:lnTo>
                  <a:lnTo>
                    <a:pt x="0" y="11212830"/>
                  </a:lnTo>
                  <a:lnTo>
                    <a:pt x="0" y="0"/>
                  </a:lnTo>
                  <a:close/>
                </a:path>
              </a:pathLst>
            </a:custGeom>
            <a:blipFill>
              <a:blip r:embed="rId2"/>
              <a:stretch>
                <a:fillRect l="0" t="0" r="0" b="0"/>
              </a:stretch>
            </a:blipFill>
          </p:spPr>
        </p:sp>
        <p:sp>
          <p:nvSpPr>
            <p:cNvPr name="Freeform 11" id="11"/>
            <p:cNvSpPr/>
            <p:nvPr/>
          </p:nvSpPr>
          <p:spPr>
            <a:xfrm flipH="false" flipV="false" rot="0">
              <a:off x="21358817" y="9789982"/>
              <a:ext cx="3307165" cy="4115251"/>
            </a:xfrm>
            <a:custGeom>
              <a:avLst/>
              <a:gdLst/>
              <a:ahLst/>
              <a:cxnLst/>
              <a:rect r="r" b="b" t="t" l="l"/>
              <a:pathLst>
                <a:path h="4115251" w="3307165">
                  <a:moveTo>
                    <a:pt x="0" y="0"/>
                  </a:moveTo>
                  <a:lnTo>
                    <a:pt x="3307166" y="0"/>
                  </a:lnTo>
                  <a:lnTo>
                    <a:pt x="3307166" y="4115251"/>
                  </a:lnTo>
                  <a:lnTo>
                    <a:pt x="0" y="41152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2905028" y="2137115"/>
              <a:ext cx="2095934" cy="1752963"/>
            </a:xfrm>
            <a:custGeom>
              <a:avLst/>
              <a:gdLst/>
              <a:ahLst/>
              <a:cxnLst/>
              <a:rect r="r" b="b" t="t" l="l"/>
              <a:pathLst>
                <a:path h="1752963" w="2095934">
                  <a:moveTo>
                    <a:pt x="0" y="0"/>
                  </a:moveTo>
                  <a:lnTo>
                    <a:pt x="2095934" y="0"/>
                  </a:lnTo>
                  <a:lnTo>
                    <a:pt x="2095934" y="1752963"/>
                  </a:lnTo>
                  <a:lnTo>
                    <a:pt x="0" y="17529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2285589" y="466642"/>
              <a:ext cx="19812822" cy="1859706"/>
            </a:xfrm>
            <a:prstGeom prst="rect">
              <a:avLst/>
            </a:prstGeom>
          </p:spPr>
          <p:txBody>
            <a:bodyPr anchor="t" rtlCol="false" tIns="0" lIns="0" bIns="0" rIns="0">
              <a:spAutoFit/>
            </a:bodyPr>
            <a:lstStyle/>
            <a:p>
              <a:pPr algn="ctr">
                <a:lnSpc>
                  <a:spcPts val="9222"/>
                </a:lnSpc>
              </a:pPr>
              <a:r>
                <a:rPr lang="en-US" sz="6587">
                  <a:solidFill>
                    <a:srgbClr val="0D839E"/>
                  </a:solidFill>
                  <a:latin typeface="Mommi Bold"/>
                </a:rPr>
                <a:t> Vector Database Architecture</a:t>
              </a:r>
            </a:p>
          </p:txBody>
        </p:sp>
        <p:sp>
          <p:nvSpPr>
            <p:cNvPr name="TextBox 14" id="14"/>
            <p:cNvSpPr txBox="true"/>
            <p:nvPr/>
          </p:nvSpPr>
          <p:spPr>
            <a:xfrm rot="0">
              <a:off x="4733343" y="2380335"/>
              <a:ext cx="14922383" cy="3937861"/>
            </a:xfrm>
            <a:prstGeom prst="rect">
              <a:avLst/>
            </a:prstGeom>
          </p:spPr>
          <p:txBody>
            <a:bodyPr anchor="t" rtlCol="false" tIns="0" lIns="0" bIns="0" rIns="0">
              <a:spAutoFit/>
            </a:bodyPr>
            <a:lstStyle/>
            <a:p>
              <a:pPr algn="just">
                <a:lnSpc>
                  <a:spcPts val="3770"/>
                </a:lnSpc>
              </a:pPr>
            </a:p>
            <a:p>
              <a:pPr algn="just">
                <a:lnSpc>
                  <a:spcPts val="3770"/>
                </a:lnSpc>
              </a:pPr>
              <a:r>
                <a:rPr lang="en-US" sz="2693">
                  <a:solidFill>
                    <a:srgbClr val="084F5F"/>
                  </a:solidFill>
                  <a:latin typeface="Mommi"/>
                </a:rPr>
                <a:t>The project utilizes a vector database (ChromaDB) to store user search preferences and queries as numerical representations (vectors). This allows for efficient similarity searches, enabling personalized search results and identifying related information in the knowledge base.</a:t>
              </a:r>
            </a:p>
          </p:txBody>
        </p:sp>
        <p:sp>
          <p:nvSpPr>
            <p:cNvPr name="Freeform 15" id="15"/>
            <p:cNvSpPr/>
            <p:nvPr/>
          </p:nvSpPr>
          <p:spPr>
            <a:xfrm flipH="false" flipV="false" rot="0">
              <a:off x="3052932" y="7228747"/>
              <a:ext cx="18278135" cy="6216332"/>
            </a:xfrm>
            <a:custGeom>
              <a:avLst/>
              <a:gdLst/>
              <a:ahLst/>
              <a:cxnLst/>
              <a:rect r="r" b="b" t="t" l="l"/>
              <a:pathLst>
                <a:path h="6216332" w="18278135">
                  <a:moveTo>
                    <a:pt x="0" y="0"/>
                  </a:moveTo>
                  <a:lnTo>
                    <a:pt x="18278136" y="0"/>
                  </a:lnTo>
                  <a:lnTo>
                    <a:pt x="18278136" y="6216332"/>
                  </a:lnTo>
                  <a:lnTo>
                    <a:pt x="0" y="6216332"/>
                  </a:lnTo>
                  <a:lnTo>
                    <a:pt x="0" y="0"/>
                  </a:lnTo>
                  <a:close/>
                </a:path>
              </a:pathLst>
            </a:custGeom>
            <a:blipFill>
              <a:blip r:embed="rId7"/>
              <a:stretch>
                <a:fillRect l="0" t="0" r="0" b="0"/>
              </a:stretch>
            </a:blip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27567" y="-421953"/>
            <a:ext cx="20942265" cy="12448718"/>
            <a:chOff x="0" y="0"/>
            <a:chExt cx="27923021" cy="16598290"/>
          </a:xfrm>
        </p:grpSpPr>
        <p:sp>
          <p:nvSpPr>
            <p:cNvPr name="Freeform 3" id="3"/>
            <p:cNvSpPr/>
            <p:nvPr/>
          </p:nvSpPr>
          <p:spPr>
            <a:xfrm flipH="false" flipV="false" rot="-5400000">
              <a:off x="22301023" y="1281635"/>
              <a:ext cx="4259209" cy="1695939"/>
            </a:xfrm>
            <a:custGeom>
              <a:avLst/>
              <a:gdLst/>
              <a:ahLst/>
              <a:cxnLst/>
              <a:rect r="r" b="b" t="t" l="l"/>
              <a:pathLst>
                <a:path h="1695939" w="4259209">
                  <a:moveTo>
                    <a:pt x="0" y="0"/>
                  </a:moveTo>
                  <a:lnTo>
                    <a:pt x="4259209" y="0"/>
                  </a:lnTo>
                  <a:lnTo>
                    <a:pt x="4259209" y="1695939"/>
                  </a:lnTo>
                  <a:lnTo>
                    <a:pt x="0" y="16959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458672" y="269898"/>
              <a:ext cx="11406835" cy="1859706"/>
            </a:xfrm>
            <a:prstGeom prst="rect">
              <a:avLst/>
            </a:prstGeom>
          </p:spPr>
          <p:txBody>
            <a:bodyPr anchor="t" rtlCol="false" tIns="0" lIns="0" bIns="0" rIns="0">
              <a:spAutoFit/>
            </a:bodyPr>
            <a:lstStyle/>
            <a:p>
              <a:pPr algn="ctr">
                <a:lnSpc>
                  <a:spcPts val="9222"/>
                </a:lnSpc>
              </a:pPr>
              <a:r>
                <a:rPr lang="en-US" sz="6587">
                  <a:solidFill>
                    <a:srgbClr val="0D839E"/>
                  </a:solidFill>
                  <a:latin typeface="Mommi Bold"/>
                </a:rPr>
                <a:t>Output Screens</a:t>
              </a:r>
            </a:p>
          </p:txBody>
        </p:sp>
        <p:sp>
          <p:nvSpPr>
            <p:cNvPr name="Freeform 5" id="5"/>
            <p:cNvSpPr/>
            <p:nvPr/>
          </p:nvSpPr>
          <p:spPr>
            <a:xfrm flipH="false" flipV="false" rot="-5400000">
              <a:off x="57976" y="1903262"/>
              <a:ext cx="3722878" cy="3838829"/>
            </a:xfrm>
            <a:custGeom>
              <a:avLst/>
              <a:gdLst/>
              <a:ahLst/>
              <a:cxnLst/>
              <a:rect r="r" b="b" t="t" l="l"/>
              <a:pathLst>
                <a:path h="3838829" w="3722878">
                  <a:moveTo>
                    <a:pt x="0" y="0"/>
                  </a:moveTo>
                  <a:lnTo>
                    <a:pt x="3722878" y="0"/>
                  </a:lnTo>
                  <a:lnTo>
                    <a:pt x="3722878" y="3838829"/>
                  </a:lnTo>
                  <a:lnTo>
                    <a:pt x="0" y="38388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true" rot="0">
              <a:off x="971549" y="533561"/>
              <a:ext cx="4876800" cy="1596044"/>
            </a:xfrm>
            <a:custGeom>
              <a:avLst/>
              <a:gdLst/>
              <a:ahLst/>
              <a:cxnLst/>
              <a:rect r="r" b="b" t="t" l="l"/>
              <a:pathLst>
                <a:path h="1596044" w="4876800">
                  <a:moveTo>
                    <a:pt x="0" y="1596043"/>
                  </a:moveTo>
                  <a:lnTo>
                    <a:pt x="4876800" y="1596043"/>
                  </a:lnTo>
                  <a:lnTo>
                    <a:pt x="4876800" y="0"/>
                  </a:lnTo>
                  <a:lnTo>
                    <a:pt x="0" y="0"/>
                  </a:lnTo>
                  <a:lnTo>
                    <a:pt x="0" y="1596043"/>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5400000">
              <a:off x="22364350" y="4888867"/>
              <a:ext cx="3722878" cy="3838829"/>
            </a:xfrm>
            <a:custGeom>
              <a:avLst/>
              <a:gdLst/>
              <a:ahLst/>
              <a:cxnLst/>
              <a:rect r="r" b="b" t="t" l="l"/>
              <a:pathLst>
                <a:path h="3838829" w="3722878">
                  <a:moveTo>
                    <a:pt x="0" y="0"/>
                  </a:moveTo>
                  <a:lnTo>
                    <a:pt x="3722878" y="0"/>
                  </a:lnTo>
                  <a:lnTo>
                    <a:pt x="3722878" y="3838829"/>
                  </a:lnTo>
                  <a:lnTo>
                    <a:pt x="0" y="38388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71549" y="10920700"/>
              <a:ext cx="2897434" cy="4354068"/>
            </a:xfrm>
            <a:custGeom>
              <a:avLst/>
              <a:gdLst/>
              <a:ahLst/>
              <a:cxnLst/>
              <a:rect r="r" b="b" t="t" l="l"/>
              <a:pathLst>
                <a:path h="4354068" w="2897434">
                  <a:moveTo>
                    <a:pt x="0" y="0"/>
                  </a:moveTo>
                  <a:lnTo>
                    <a:pt x="2897435" y="0"/>
                  </a:lnTo>
                  <a:lnTo>
                    <a:pt x="2897435" y="4354068"/>
                  </a:lnTo>
                  <a:lnTo>
                    <a:pt x="0" y="43540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539699">
              <a:off x="11503382" y="12471410"/>
              <a:ext cx="3317415" cy="3542871"/>
            </a:xfrm>
            <a:custGeom>
              <a:avLst/>
              <a:gdLst/>
              <a:ahLst/>
              <a:cxnLst/>
              <a:rect r="r" b="b" t="t" l="l"/>
              <a:pathLst>
                <a:path h="3542871" w="3317415">
                  <a:moveTo>
                    <a:pt x="0" y="0"/>
                  </a:moveTo>
                  <a:lnTo>
                    <a:pt x="3317415" y="0"/>
                  </a:lnTo>
                  <a:lnTo>
                    <a:pt x="3317415" y="3542870"/>
                  </a:lnTo>
                  <a:lnTo>
                    <a:pt x="0" y="35428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6936199" y="13099295"/>
              <a:ext cx="6206644" cy="3498995"/>
            </a:xfrm>
            <a:custGeom>
              <a:avLst/>
              <a:gdLst/>
              <a:ahLst/>
              <a:cxnLst/>
              <a:rect r="r" b="b" t="t" l="l"/>
              <a:pathLst>
                <a:path h="3498995" w="6206644">
                  <a:moveTo>
                    <a:pt x="0" y="0"/>
                  </a:moveTo>
                  <a:lnTo>
                    <a:pt x="6206643" y="0"/>
                  </a:lnTo>
                  <a:lnTo>
                    <a:pt x="6206643" y="3498995"/>
                  </a:lnTo>
                  <a:lnTo>
                    <a:pt x="0" y="349899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20112048" y="10619346"/>
              <a:ext cx="7810973" cy="5978944"/>
            </a:xfrm>
            <a:custGeom>
              <a:avLst/>
              <a:gdLst/>
              <a:ahLst/>
              <a:cxnLst/>
              <a:rect r="r" b="b" t="t" l="l"/>
              <a:pathLst>
                <a:path h="5978944" w="7810973">
                  <a:moveTo>
                    <a:pt x="0" y="0"/>
                  </a:moveTo>
                  <a:lnTo>
                    <a:pt x="7810973" y="0"/>
                  </a:lnTo>
                  <a:lnTo>
                    <a:pt x="7810973" y="5978944"/>
                  </a:lnTo>
                  <a:lnTo>
                    <a:pt x="0" y="597894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3409949" y="13209431"/>
              <a:ext cx="9952698" cy="2551510"/>
            </a:xfrm>
            <a:custGeom>
              <a:avLst/>
              <a:gdLst/>
              <a:ahLst/>
              <a:cxnLst/>
              <a:rect r="r" b="b" t="t" l="l"/>
              <a:pathLst>
                <a:path h="2551510" w="9952698">
                  <a:moveTo>
                    <a:pt x="0" y="0"/>
                  </a:moveTo>
                  <a:lnTo>
                    <a:pt x="9952698" y="0"/>
                  </a:lnTo>
                  <a:lnTo>
                    <a:pt x="9952698" y="2551510"/>
                  </a:lnTo>
                  <a:lnTo>
                    <a:pt x="0" y="255151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14820529" y="12702344"/>
              <a:ext cx="2865515" cy="3565686"/>
            </a:xfrm>
            <a:custGeom>
              <a:avLst/>
              <a:gdLst/>
              <a:ahLst/>
              <a:cxnLst/>
              <a:rect r="r" b="b" t="t" l="l"/>
              <a:pathLst>
                <a:path h="3565686" w="2865515">
                  <a:moveTo>
                    <a:pt x="0" y="0"/>
                  </a:moveTo>
                  <a:lnTo>
                    <a:pt x="2865514" y="0"/>
                  </a:lnTo>
                  <a:lnTo>
                    <a:pt x="2865514" y="3565685"/>
                  </a:lnTo>
                  <a:lnTo>
                    <a:pt x="0" y="356568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4" id="14"/>
            <p:cNvSpPr/>
            <p:nvPr/>
          </p:nvSpPr>
          <p:spPr>
            <a:xfrm flipH="false" flipV="false" rot="0">
              <a:off x="23142842" y="11927818"/>
              <a:ext cx="2575570" cy="3204895"/>
            </a:xfrm>
            <a:custGeom>
              <a:avLst/>
              <a:gdLst/>
              <a:ahLst/>
              <a:cxnLst/>
              <a:rect r="r" b="b" t="t" l="l"/>
              <a:pathLst>
                <a:path h="3204895" w="2575570">
                  <a:moveTo>
                    <a:pt x="0" y="0"/>
                  </a:moveTo>
                  <a:lnTo>
                    <a:pt x="2575571" y="0"/>
                  </a:lnTo>
                  <a:lnTo>
                    <a:pt x="2575571" y="3204896"/>
                  </a:lnTo>
                  <a:lnTo>
                    <a:pt x="0" y="320489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0">
              <a:off x="3712645" y="2129604"/>
              <a:ext cx="19300006" cy="10663383"/>
            </a:xfrm>
            <a:custGeom>
              <a:avLst/>
              <a:gdLst/>
              <a:ahLst/>
              <a:cxnLst/>
              <a:rect r="r" b="b" t="t" l="l"/>
              <a:pathLst>
                <a:path h="10663383" w="19300006">
                  <a:moveTo>
                    <a:pt x="0" y="0"/>
                  </a:moveTo>
                  <a:lnTo>
                    <a:pt x="19300005" y="0"/>
                  </a:lnTo>
                  <a:lnTo>
                    <a:pt x="19300005" y="10663383"/>
                  </a:lnTo>
                  <a:lnTo>
                    <a:pt x="0" y="10663383"/>
                  </a:lnTo>
                  <a:lnTo>
                    <a:pt x="0" y="0"/>
                  </a:lnTo>
                  <a:close/>
                </a:path>
              </a:pathLst>
            </a:custGeom>
            <a:blipFill>
              <a:blip r:embed="rId20"/>
              <a:stretch>
                <a:fillRect l="0" t="-1371" r="0" b="-13123"/>
              </a:stretch>
            </a:blip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B8D5E3"/>
        </a:solidFill>
      </p:bgPr>
    </p:bg>
    <p:spTree>
      <p:nvGrpSpPr>
        <p:cNvPr id="1" name=""/>
        <p:cNvGrpSpPr/>
        <p:nvPr/>
      </p:nvGrpSpPr>
      <p:grpSpPr>
        <a:xfrm>
          <a:off x="0" y="0"/>
          <a:ext cx="0" cy="0"/>
          <a:chOff x="0" y="0"/>
          <a:chExt cx="0" cy="0"/>
        </a:xfrm>
      </p:grpSpPr>
      <p:grpSp>
        <p:nvGrpSpPr>
          <p:cNvPr name="Group 2" id="2"/>
          <p:cNvGrpSpPr/>
          <p:nvPr/>
        </p:nvGrpSpPr>
        <p:grpSpPr>
          <a:xfrm rot="0">
            <a:off x="-626192" y="-1875011"/>
            <a:ext cx="20609939" cy="14455831"/>
            <a:chOff x="0" y="0"/>
            <a:chExt cx="27479919" cy="19274441"/>
          </a:xfrm>
        </p:grpSpPr>
        <p:sp>
          <p:nvSpPr>
            <p:cNvPr name="Freeform 3" id="3"/>
            <p:cNvSpPr/>
            <p:nvPr/>
          </p:nvSpPr>
          <p:spPr>
            <a:xfrm flipH="false" flipV="false" rot="0">
              <a:off x="19102072" y="1381085"/>
              <a:ext cx="6116852" cy="6307365"/>
            </a:xfrm>
            <a:custGeom>
              <a:avLst/>
              <a:gdLst/>
              <a:ahLst/>
              <a:cxnLst/>
              <a:rect r="r" b="b" t="t" l="l"/>
              <a:pathLst>
                <a:path h="6307365" w="6116852">
                  <a:moveTo>
                    <a:pt x="0" y="0"/>
                  </a:moveTo>
                  <a:lnTo>
                    <a:pt x="6116851" y="0"/>
                  </a:lnTo>
                  <a:lnTo>
                    <a:pt x="6116851" y="6307366"/>
                  </a:lnTo>
                  <a:lnTo>
                    <a:pt x="0" y="6307366"/>
                  </a:lnTo>
                  <a:lnTo>
                    <a:pt x="0"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7976" y="2338756"/>
              <a:ext cx="3722878" cy="3838829"/>
            </a:xfrm>
            <a:custGeom>
              <a:avLst/>
              <a:gdLst/>
              <a:ahLst/>
              <a:cxnLst/>
              <a:rect r="r" b="b" t="t" l="l"/>
              <a:pathLst>
                <a:path h="3838829" w="3722878">
                  <a:moveTo>
                    <a:pt x="0" y="0"/>
                  </a:moveTo>
                  <a:lnTo>
                    <a:pt x="3722878" y="0"/>
                  </a:lnTo>
                  <a:lnTo>
                    <a:pt x="3722878" y="3838829"/>
                  </a:lnTo>
                  <a:lnTo>
                    <a:pt x="0" y="3838829"/>
                  </a:lnTo>
                  <a:lnTo>
                    <a:pt x="0"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6910072" y="13062332"/>
              <a:ext cx="6116852" cy="6307365"/>
            </a:xfrm>
            <a:custGeom>
              <a:avLst/>
              <a:gdLst/>
              <a:ahLst/>
              <a:cxnLst/>
              <a:rect r="r" b="b" t="t" l="l"/>
              <a:pathLst>
                <a:path h="6307365" w="6116852">
                  <a:moveTo>
                    <a:pt x="0" y="0"/>
                  </a:moveTo>
                  <a:lnTo>
                    <a:pt x="6116851" y="0"/>
                  </a:lnTo>
                  <a:lnTo>
                    <a:pt x="6116851" y="6307366"/>
                  </a:lnTo>
                  <a:lnTo>
                    <a:pt x="0" y="6307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8400127">
              <a:off x="3637611" y="14094659"/>
              <a:ext cx="3722878" cy="3838829"/>
            </a:xfrm>
            <a:custGeom>
              <a:avLst/>
              <a:gdLst/>
              <a:ahLst/>
              <a:cxnLst/>
              <a:rect r="r" b="b" t="t" l="l"/>
              <a:pathLst>
                <a:path h="3838829" w="3722878">
                  <a:moveTo>
                    <a:pt x="0" y="0"/>
                  </a:moveTo>
                  <a:lnTo>
                    <a:pt x="3722878" y="0"/>
                  </a:lnTo>
                  <a:lnTo>
                    <a:pt x="3722878" y="3838829"/>
                  </a:lnTo>
                  <a:lnTo>
                    <a:pt x="0" y="38388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8400127">
              <a:off x="22958769" y="10158079"/>
              <a:ext cx="3722878" cy="3838829"/>
            </a:xfrm>
            <a:custGeom>
              <a:avLst/>
              <a:gdLst/>
              <a:ahLst/>
              <a:cxnLst/>
              <a:rect r="r" b="b" t="t" l="l"/>
              <a:pathLst>
                <a:path h="3838829" w="3722878">
                  <a:moveTo>
                    <a:pt x="0" y="0"/>
                  </a:moveTo>
                  <a:lnTo>
                    <a:pt x="3722878" y="0"/>
                  </a:lnTo>
                  <a:lnTo>
                    <a:pt x="3722878" y="3838829"/>
                  </a:lnTo>
                  <a:lnTo>
                    <a:pt x="0" y="38388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3026923" y="5728568"/>
              <a:ext cx="10350592" cy="1166635"/>
              <a:chOff x="0" y="0"/>
              <a:chExt cx="2044561" cy="230446"/>
            </a:xfrm>
          </p:grpSpPr>
          <p:sp>
            <p:nvSpPr>
              <p:cNvPr name="Freeform 9" id="9"/>
              <p:cNvSpPr/>
              <p:nvPr/>
            </p:nvSpPr>
            <p:spPr>
              <a:xfrm flipH="false" flipV="false" rot="0">
                <a:off x="0" y="0"/>
                <a:ext cx="2044561" cy="230446"/>
              </a:xfrm>
              <a:custGeom>
                <a:avLst/>
                <a:gdLst/>
                <a:ahLst/>
                <a:cxnLst/>
                <a:rect r="r" b="b" t="t" l="l"/>
                <a:pathLst>
                  <a:path h="230446" w="2044561">
                    <a:moveTo>
                      <a:pt x="0" y="0"/>
                    </a:moveTo>
                    <a:lnTo>
                      <a:pt x="2044561" y="0"/>
                    </a:lnTo>
                    <a:lnTo>
                      <a:pt x="2044561" y="230446"/>
                    </a:lnTo>
                    <a:lnTo>
                      <a:pt x="0" y="230446"/>
                    </a:lnTo>
                    <a:close/>
                  </a:path>
                </a:pathLst>
              </a:custGeom>
              <a:solidFill>
                <a:srgbClr val="0D839E"/>
              </a:solidFill>
            </p:spPr>
          </p:sp>
          <p:sp>
            <p:nvSpPr>
              <p:cNvPr name="TextBox 10" id="10"/>
              <p:cNvSpPr txBox="true"/>
              <p:nvPr/>
            </p:nvSpPr>
            <p:spPr>
              <a:xfrm>
                <a:off x="0" y="-38100"/>
                <a:ext cx="2044561" cy="26854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3160751" y="5974598"/>
              <a:ext cx="19949899" cy="3924599"/>
              <a:chOff x="0" y="0"/>
              <a:chExt cx="3940721" cy="775230"/>
            </a:xfrm>
          </p:grpSpPr>
          <p:sp>
            <p:nvSpPr>
              <p:cNvPr name="Freeform 12" id="12"/>
              <p:cNvSpPr/>
              <p:nvPr/>
            </p:nvSpPr>
            <p:spPr>
              <a:xfrm flipH="false" flipV="false" rot="0">
                <a:off x="0" y="0"/>
                <a:ext cx="3940721" cy="775230"/>
              </a:xfrm>
              <a:custGeom>
                <a:avLst/>
                <a:gdLst/>
                <a:ahLst/>
                <a:cxnLst/>
                <a:rect r="r" b="b" t="t" l="l"/>
                <a:pathLst>
                  <a:path h="775230" w="3940721">
                    <a:moveTo>
                      <a:pt x="0" y="0"/>
                    </a:moveTo>
                    <a:lnTo>
                      <a:pt x="3940721" y="0"/>
                    </a:lnTo>
                    <a:lnTo>
                      <a:pt x="3940721" y="775230"/>
                    </a:lnTo>
                    <a:lnTo>
                      <a:pt x="0" y="775230"/>
                    </a:lnTo>
                    <a:close/>
                  </a:path>
                </a:pathLst>
              </a:custGeom>
              <a:solidFill>
                <a:srgbClr val="FFFFFF"/>
              </a:solidFill>
            </p:spPr>
          </p:sp>
          <p:sp>
            <p:nvSpPr>
              <p:cNvPr name="TextBox 13" id="13"/>
              <p:cNvSpPr txBox="true"/>
              <p:nvPr/>
            </p:nvSpPr>
            <p:spPr>
              <a:xfrm>
                <a:off x="0" y="-38100"/>
                <a:ext cx="3940721" cy="81333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996309" y="13327842"/>
              <a:ext cx="10350592" cy="1166635"/>
              <a:chOff x="0" y="0"/>
              <a:chExt cx="2044561" cy="230446"/>
            </a:xfrm>
          </p:grpSpPr>
          <p:sp>
            <p:nvSpPr>
              <p:cNvPr name="Freeform 15" id="15"/>
              <p:cNvSpPr/>
              <p:nvPr/>
            </p:nvSpPr>
            <p:spPr>
              <a:xfrm flipH="false" flipV="false" rot="0">
                <a:off x="0" y="0"/>
                <a:ext cx="2044561" cy="230446"/>
              </a:xfrm>
              <a:custGeom>
                <a:avLst/>
                <a:gdLst/>
                <a:ahLst/>
                <a:cxnLst/>
                <a:rect r="r" b="b" t="t" l="l"/>
                <a:pathLst>
                  <a:path h="230446" w="2044561">
                    <a:moveTo>
                      <a:pt x="0" y="0"/>
                    </a:moveTo>
                    <a:lnTo>
                      <a:pt x="2044561" y="0"/>
                    </a:lnTo>
                    <a:lnTo>
                      <a:pt x="2044561" y="230446"/>
                    </a:lnTo>
                    <a:lnTo>
                      <a:pt x="0" y="230446"/>
                    </a:lnTo>
                    <a:close/>
                  </a:path>
                </a:pathLst>
              </a:custGeom>
              <a:solidFill>
                <a:srgbClr val="0D839E"/>
              </a:solidFill>
            </p:spPr>
          </p:sp>
          <p:sp>
            <p:nvSpPr>
              <p:cNvPr name="TextBox 16" id="16"/>
              <p:cNvSpPr txBox="true"/>
              <p:nvPr/>
            </p:nvSpPr>
            <p:spPr>
              <a:xfrm>
                <a:off x="0" y="-38100"/>
                <a:ext cx="2044561" cy="268546"/>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7650192" y="13033881"/>
              <a:ext cx="3722878" cy="3838829"/>
            </a:xfrm>
            <a:custGeom>
              <a:avLst/>
              <a:gdLst/>
              <a:ahLst/>
              <a:cxnLst/>
              <a:rect r="r" b="b" t="t" l="l"/>
              <a:pathLst>
                <a:path h="3838829" w="3722878">
                  <a:moveTo>
                    <a:pt x="0" y="0"/>
                  </a:moveTo>
                  <a:lnTo>
                    <a:pt x="3722877" y="0"/>
                  </a:lnTo>
                  <a:lnTo>
                    <a:pt x="3722877" y="3838829"/>
                  </a:lnTo>
                  <a:lnTo>
                    <a:pt x="0" y="38388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3825195" y="14296600"/>
              <a:ext cx="3722878" cy="3838829"/>
            </a:xfrm>
            <a:custGeom>
              <a:avLst/>
              <a:gdLst/>
              <a:ahLst/>
              <a:cxnLst/>
              <a:rect r="r" b="b" t="t" l="l"/>
              <a:pathLst>
                <a:path h="3838829" w="3722878">
                  <a:moveTo>
                    <a:pt x="0" y="0"/>
                  </a:moveTo>
                  <a:lnTo>
                    <a:pt x="3722878" y="0"/>
                  </a:lnTo>
                  <a:lnTo>
                    <a:pt x="3722878" y="3838830"/>
                  </a:lnTo>
                  <a:lnTo>
                    <a:pt x="0" y="38388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3160751" y="10394497"/>
              <a:ext cx="19949899" cy="3924599"/>
              <a:chOff x="0" y="0"/>
              <a:chExt cx="3940721" cy="775230"/>
            </a:xfrm>
          </p:grpSpPr>
          <p:sp>
            <p:nvSpPr>
              <p:cNvPr name="Freeform 20" id="20"/>
              <p:cNvSpPr/>
              <p:nvPr/>
            </p:nvSpPr>
            <p:spPr>
              <a:xfrm flipH="false" flipV="false" rot="0">
                <a:off x="0" y="0"/>
                <a:ext cx="3940721" cy="775230"/>
              </a:xfrm>
              <a:custGeom>
                <a:avLst/>
                <a:gdLst/>
                <a:ahLst/>
                <a:cxnLst/>
                <a:rect r="r" b="b" t="t" l="l"/>
                <a:pathLst>
                  <a:path h="775230" w="3940721">
                    <a:moveTo>
                      <a:pt x="0" y="0"/>
                    </a:moveTo>
                    <a:lnTo>
                      <a:pt x="3940721" y="0"/>
                    </a:lnTo>
                    <a:lnTo>
                      <a:pt x="3940721" y="775230"/>
                    </a:lnTo>
                    <a:lnTo>
                      <a:pt x="0" y="775230"/>
                    </a:lnTo>
                    <a:close/>
                  </a:path>
                </a:pathLst>
              </a:custGeom>
              <a:solidFill>
                <a:srgbClr val="FFFFFF"/>
              </a:solidFill>
            </p:spPr>
          </p:sp>
          <p:sp>
            <p:nvSpPr>
              <p:cNvPr name="TextBox 21" id="21"/>
              <p:cNvSpPr txBox="true"/>
              <p:nvPr/>
            </p:nvSpPr>
            <p:spPr>
              <a:xfrm>
                <a:off x="0" y="-38100"/>
                <a:ext cx="3940721" cy="81333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2692258" y="5311445"/>
              <a:ext cx="1241038" cy="124103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F5F"/>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2996309" y="4824913"/>
              <a:ext cx="936986" cy="1859706"/>
            </a:xfrm>
            <a:prstGeom prst="rect">
              <a:avLst/>
            </a:prstGeom>
          </p:spPr>
          <p:txBody>
            <a:bodyPr anchor="t" rtlCol="false" tIns="0" lIns="0" bIns="0" rIns="0">
              <a:spAutoFit/>
            </a:bodyPr>
            <a:lstStyle/>
            <a:p>
              <a:pPr algn="ctr">
                <a:lnSpc>
                  <a:spcPts val="9222"/>
                </a:lnSpc>
              </a:pPr>
              <a:r>
                <a:rPr lang="en-US" sz="6587">
                  <a:solidFill>
                    <a:srgbClr val="FFFFFF"/>
                  </a:solidFill>
                  <a:latin typeface="Mommi Bold"/>
                </a:rPr>
                <a:t>1 </a:t>
              </a:r>
            </a:p>
          </p:txBody>
        </p:sp>
        <p:grpSp>
          <p:nvGrpSpPr>
            <p:cNvPr name="Group 26" id="26"/>
            <p:cNvGrpSpPr/>
            <p:nvPr/>
          </p:nvGrpSpPr>
          <p:grpSpPr>
            <a:xfrm rot="0">
              <a:off x="2692258" y="10175462"/>
              <a:ext cx="1241038" cy="1241038"/>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F5F"/>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2996309" y="9707980"/>
              <a:ext cx="936986" cy="1786890"/>
            </a:xfrm>
            <a:prstGeom prst="rect">
              <a:avLst/>
            </a:prstGeom>
          </p:spPr>
          <p:txBody>
            <a:bodyPr anchor="t" rtlCol="false" tIns="0" lIns="0" bIns="0" rIns="0">
              <a:spAutoFit/>
            </a:bodyPr>
            <a:lstStyle/>
            <a:p>
              <a:pPr algn="ctr">
                <a:lnSpc>
                  <a:spcPts val="8819"/>
                </a:lnSpc>
              </a:pPr>
              <a:r>
                <a:rPr lang="en-US" sz="6300">
                  <a:solidFill>
                    <a:srgbClr val="FFFFFF"/>
                  </a:solidFill>
                  <a:latin typeface="Mommi Bold"/>
                </a:rPr>
                <a:t>2 </a:t>
              </a:r>
            </a:p>
          </p:txBody>
        </p:sp>
        <p:sp>
          <p:nvSpPr>
            <p:cNvPr name="Freeform 30" id="30"/>
            <p:cNvSpPr/>
            <p:nvPr/>
          </p:nvSpPr>
          <p:spPr>
            <a:xfrm flipH="false" flipV="false" rot="0">
              <a:off x="21373069" y="14744353"/>
              <a:ext cx="4008892" cy="2128357"/>
            </a:xfrm>
            <a:custGeom>
              <a:avLst/>
              <a:gdLst/>
              <a:ahLst/>
              <a:cxnLst/>
              <a:rect r="r" b="b" t="t" l="l"/>
              <a:pathLst>
                <a:path h="2128357" w="4008892">
                  <a:moveTo>
                    <a:pt x="0" y="0"/>
                  </a:moveTo>
                  <a:lnTo>
                    <a:pt x="4008892" y="0"/>
                  </a:lnTo>
                  <a:lnTo>
                    <a:pt x="4008892" y="2128357"/>
                  </a:lnTo>
                  <a:lnTo>
                    <a:pt x="0" y="21283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1" id="31"/>
            <p:cNvSpPr/>
            <p:nvPr/>
          </p:nvSpPr>
          <p:spPr>
            <a:xfrm flipH="false" flipV="false" rot="0">
              <a:off x="256534" y="7054059"/>
              <a:ext cx="3325761" cy="1765677"/>
            </a:xfrm>
            <a:custGeom>
              <a:avLst/>
              <a:gdLst/>
              <a:ahLst/>
              <a:cxnLst/>
              <a:rect r="r" b="b" t="t" l="l"/>
              <a:pathLst>
                <a:path h="1765677" w="3325761">
                  <a:moveTo>
                    <a:pt x="0" y="0"/>
                  </a:moveTo>
                  <a:lnTo>
                    <a:pt x="3325761" y="0"/>
                  </a:lnTo>
                  <a:lnTo>
                    <a:pt x="3325761" y="1765677"/>
                  </a:lnTo>
                  <a:lnTo>
                    <a:pt x="0" y="17656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2" id="32"/>
            <p:cNvSpPr/>
            <p:nvPr/>
          </p:nvSpPr>
          <p:spPr>
            <a:xfrm flipH="false" flipV="false" rot="0">
              <a:off x="544805" y="12853770"/>
              <a:ext cx="3037490" cy="3779682"/>
            </a:xfrm>
            <a:custGeom>
              <a:avLst/>
              <a:gdLst/>
              <a:ahLst/>
              <a:cxnLst/>
              <a:rect r="r" b="b" t="t" l="l"/>
              <a:pathLst>
                <a:path h="3779682" w="3037490">
                  <a:moveTo>
                    <a:pt x="0" y="0"/>
                  </a:moveTo>
                  <a:lnTo>
                    <a:pt x="3037490" y="0"/>
                  </a:lnTo>
                  <a:lnTo>
                    <a:pt x="3037490" y="3779682"/>
                  </a:lnTo>
                  <a:lnTo>
                    <a:pt x="0" y="37796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3" id="33"/>
            <p:cNvSpPr/>
            <p:nvPr/>
          </p:nvSpPr>
          <p:spPr>
            <a:xfrm flipH="false" flipV="false" rot="-9525956">
              <a:off x="12138865" y="543862"/>
              <a:ext cx="3722878" cy="3838829"/>
            </a:xfrm>
            <a:custGeom>
              <a:avLst/>
              <a:gdLst/>
              <a:ahLst/>
              <a:cxnLst/>
              <a:rect r="r" b="b" t="t" l="l"/>
              <a:pathLst>
                <a:path h="3838829" w="3722878">
                  <a:moveTo>
                    <a:pt x="0" y="0"/>
                  </a:moveTo>
                  <a:lnTo>
                    <a:pt x="3722878" y="0"/>
                  </a:lnTo>
                  <a:lnTo>
                    <a:pt x="3722878" y="3838829"/>
                  </a:lnTo>
                  <a:lnTo>
                    <a:pt x="0" y="3838829"/>
                  </a:lnTo>
                  <a:lnTo>
                    <a:pt x="0"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9525956">
              <a:off x="16161508" y="752203"/>
              <a:ext cx="3722878" cy="3838829"/>
            </a:xfrm>
            <a:custGeom>
              <a:avLst/>
              <a:gdLst/>
              <a:ahLst/>
              <a:cxnLst/>
              <a:rect r="r" b="b" t="t" l="l"/>
              <a:pathLst>
                <a:path h="3838829" w="3722878">
                  <a:moveTo>
                    <a:pt x="0" y="0"/>
                  </a:moveTo>
                  <a:lnTo>
                    <a:pt x="3722878" y="0"/>
                  </a:lnTo>
                  <a:lnTo>
                    <a:pt x="3722878" y="3838829"/>
                  </a:lnTo>
                  <a:lnTo>
                    <a:pt x="0" y="3838829"/>
                  </a:lnTo>
                  <a:lnTo>
                    <a:pt x="0"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sp>
          <p:nvSpPr>
            <p:cNvPr name="Freeform 35" id="35"/>
            <p:cNvSpPr/>
            <p:nvPr/>
          </p:nvSpPr>
          <p:spPr>
            <a:xfrm flipH="false" flipV="false" rot="0">
              <a:off x="7758292" y="373612"/>
              <a:ext cx="3722878" cy="3838829"/>
            </a:xfrm>
            <a:custGeom>
              <a:avLst/>
              <a:gdLst/>
              <a:ahLst/>
              <a:cxnLst/>
              <a:rect r="r" b="b" t="t" l="l"/>
              <a:pathLst>
                <a:path h="3838829" w="3722878">
                  <a:moveTo>
                    <a:pt x="0" y="0"/>
                  </a:moveTo>
                  <a:lnTo>
                    <a:pt x="3722878" y="0"/>
                  </a:lnTo>
                  <a:lnTo>
                    <a:pt x="3722878" y="3838830"/>
                  </a:lnTo>
                  <a:lnTo>
                    <a:pt x="0" y="3838830"/>
                  </a:lnTo>
                  <a:lnTo>
                    <a:pt x="0"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sp>
          <p:nvSpPr>
            <p:cNvPr name="Freeform 36" id="36"/>
            <p:cNvSpPr/>
            <p:nvPr/>
          </p:nvSpPr>
          <p:spPr>
            <a:xfrm flipH="false" flipV="false" rot="0">
              <a:off x="3933295" y="1636332"/>
              <a:ext cx="3722878" cy="3838829"/>
            </a:xfrm>
            <a:custGeom>
              <a:avLst/>
              <a:gdLst/>
              <a:ahLst/>
              <a:cxnLst/>
              <a:rect r="r" b="b" t="t" l="l"/>
              <a:pathLst>
                <a:path h="3838829" w="3722878">
                  <a:moveTo>
                    <a:pt x="0" y="0"/>
                  </a:moveTo>
                  <a:lnTo>
                    <a:pt x="3722878" y="0"/>
                  </a:lnTo>
                  <a:lnTo>
                    <a:pt x="3722878" y="3838829"/>
                  </a:lnTo>
                  <a:lnTo>
                    <a:pt x="0" y="3838829"/>
                  </a:lnTo>
                  <a:lnTo>
                    <a:pt x="0"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sp>
          <p:nvSpPr>
            <p:cNvPr name="TextBox 37" id="37"/>
            <p:cNvSpPr txBox="true"/>
            <p:nvPr/>
          </p:nvSpPr>
          <p:spPr>
            <a:xfrm rot="0">
              <a:off x="10362253" y="3615455"/>
              <a:ext cx="6925884" cy="1859706"/>
            </a:xfrm>
            <a:prstGeom prst="rect">
              <a:avLst/>
            </a:prstGeom>
          </p:spPr>
          <p:txBody>
            <a:bodyPr anchor="t" rtlCol="false" tIns="0" lIns="0" bIns="0" rIns="0">
              <a:spAutoFit/>
            </a:bodyPr>
            <a:lstStyle/>
            <a:p>
              <a:pPr algn="ctr">
                <a:lnSpc>
                  <a:spcPts val="9222"/>
                </a:lnSpc>
              </a:pPr>
              <a:r>
                <a:rPr lang="en-US" sz="6587">
                  <a:solidFill>
                    <a:srgbClr val="0D839E"/>
                  </a:solidFill>
                  <a:latin typeface="Mommi Bold"/>
                </a:rPr>
                <a:t>Test Cases</a:t>
              </a:r>
            </a:p>
          </p:txBody>
        </p:sp>
        <p:sp>
          <p:nvSpPr>
            <p:cNvPr name="TextBox 38" id="38"/>
            <p:cNvSpPr txBox="true"/>
            <p:nvPr/>
          </p:nvSpPr>
          <p:spPr>
            <a:xfrm rot="0">
              <a:off x="3668613" y="6175929"/>
              <a:ext cx="18907134" cy="3302861"/>
            </a:xfrm>
            <a:prstGeom prst="rect">
              <a:avLst/>
            </a:prstGeom>
          </p:spPr>
          <p:txBody>
            <a:bodyPr anchor="t" rtlCol="false" tIns="0" lIns="0" bIns="0" rIns="0">
              <a:spAutoFit/>
            </a:bodyPr>
            <a:lstStyle/>
            <a:p>
              <a:pPr algn="just">
                <a:lnSpc>
                  <a:spcPts val="3770"/>
                </a:lnSpc>
              </a:pPr>
              <a:r>
                <a:rPr lang="en-US" sz="2693">
                  <a:solidFill>
                    <a:srgbClr val="084F5F"/>
                  </a:solidFill>
                  <a:latin typeface="Mommi Bold"/>
                </a:rPr>
                <a:t>Test Case Name:</a:t>
              </a:r>
              <a:r>
                <a:rPr lang="en-US" sz="2693">
                  <a:solidFill>
                    <a:srgbClr val="084F5F"/>
                  </a:solidFill>
                  <a:latin typeface="Mommi"/>
                </a:rPr>
                <a:t> User Entering Search Query </a:t>
              </a:r>
            </a:p>
            <a:p>
              <a:pPr algn="just">
                <a:lnSpc>
                  <a:spcPts val="3770"/>
                </a:lnSpc>
              </a:pPr>
              <a:r>
                <a:rPr lang="en-US" sz="2693">
                  <a:solidFill>
                    <a:srgbClr val="084F5F"/>
                  </a:solidFill>
                  <a:latin typeface="Mommi Bold"/>
                </a:rPr>
                <a:t>Scenario:</a:t>
              </a:r>
              <a:r>
                <a:rPr lang="en-US" sz="2693">
                  <a:solidFill>
                    <a:srgbClr val="084F5F"/>
                  </a:solidFill>
                  <a:latin typeface="Mommi"/>
                </a:rPr>
                <a:t>This test case verifies the system's ability to handle user input and process search queries. </a:t>
              </a:r>
            </a:p>
            <a:p>
              <a:pPr algn="just">
                <a:lnSpc>
                  <a:spcPts val="3770"/>
                </a:lnSpc>
              </a:pPr>
              <a:r>
                <a:rPr lang="en-US" sz="2693">
                  <a:solidFill>
                    <a:srgbClr val="084F5F"/>
                  </a:solidFill>
                  <a:latin typeface="Mommi Bold"/>
                </a:rPr>
                <a:t>Expected Results:</a:t>
              </a:r>
              <a:r>
                <a:rPr lang="en-US" sz="2693">
                  <a:solidFill>
                    <a:srgbClr val="084F5F"/>
                  </a:solidFill>
                  <a:latin typeface="Mommi"/>
                </a:rPr>
                <a:t>  The query is accepted and processed without errors. No error messages are displayed to the user. The system extracts keywords successfully.</a:t>
              </a:r>
            </a:p>
          </p:txBody>
        </p:sp>
        <p:sp>
          <p:nvSpPr>
            <p:cNvPr name="TextBox 39" id="39"/>
            <p:cNvSpPr txBox="true"/>
            <p:nvPr/>
          </p:nvSpPr>
          <p:spPr>
            <a:xfrm rot="0">
              <a:off x="3838829" y="10616091"/>
              <a:ext cx="18907134" cy="3302861"/>
            </a:xfrm>
            <a:prstGeom prst="rect">
              <a:avLst/>
            </a:prstGeom>
          </p:spPr>
          <p:txBody>
            <a:bodyPr anchor="t" rtlCol="false" tIns="0" lIns="0" bIns="0" rIns="0">
              <a:spAutoFit/>
            </a:bodyPr>
            <a:lstStyle/>
            <a:p>
              <a:pPr algn="just">
                <a:lnSpc>
                  <a:spcPts val="3770"/>
                </a:lnSpc>
              </a:pPr>
              <a:r>
                <a:rPr lang="en-US" sz="2693">
                  <a:solidFill>
                    <a:srgbClr val="084F5F"/>
                  </a:solidFill>
                  <a:latin typeface="Mommi Bold"/>
                </a:rPr>
                <a:t>Test Case Name:</a:t>
              </a:r>
              <a:r>
                <a:rPr lang="en-US" sz="2693">
                  <a:solidFill>
                    <a:srgbClr val="084F5F"/>
                  </a:solidFill>
                  <a:latin typeface="Mommi"/>
                </a:rPr>
                <a:t> Personalized Search Query</a:t>
              </a:r>
            </a:p>
            <a:p>
              <a:pPr algn="just">
                <a:lnSpc>
                  <a:spcPts val="3770"/>
                </a:lnSpc>
              </a:pPr>
              <a:r>
                <a:rPr lang="en-US" sz="2693">
                  <a:solidFill>
                    <a:srgbClr val="084F5F"/>
                  </a:solidFill>
                  <a:latin typeface="Mommi Bold"/>
                </a:rPr>
                <a:t>Scenario: </a:t>
              </a:r>
              <a:r>
                <a:rPr lang="en-US" sz="2693">
                  <a:solidFill>
                    <a:srgbClr val="084F5F"/>
                  </a:solidFill>
                  <a:latin typeface="Mommi"/>
                </a:rPr>
                <a:t>This test case verifies the functionality of generating personalized search queries based on user context and search history.</a:t>
              </a:r>
            </a:p>
            <a:p>
              <a:pPr algn="just">
                <a:lnSpc>
                  <a:spcPts val="3770"/>
                </a:lnSpc>
              </a:pPr>
              <a:r>
                <a:rPr lang="en-US" sz="2693">
                  <a:solidFill>
                    <a:srgbClr val="084F5F"/>
                  </a:solidFill>
                  <a:latin typeface="Mommi Bold"/>
                </a:rPr>
                <a:t>Expected Results: </a:t>
              </a:r>
              <a:r>
                <a:rPr lang="en-US" sz="2693">
                  <a:solidFill>
                    <a:srgbClr val="084F5F"/>
                  </a:solidFill>
                  <a:latin typeface="Mommi"/>
                </a:rPr>
                <a:t> Personalized suggestions are displayed based on the user's search history and model weights</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B8D5E3"/>
        </a:solidFill>
      </p:bgPr>
    </p:bg>
    <p:spTree>
      <p:nvGrpSpPr>
        <p:cNvPr id="1" name=""/>
        <p:cNvGrpSpPr/>
        <p:nvPr/>
      </p:nvGrpSpPr>
      <p:grpSpPr>
        <a:xfrm>
          <a:off x="0" y="0"/>
          <a:ext cx="0" cy="0"/>
          <a:chOff x="0" y="0"/>
          <a:chExt cx="0" cy="0"/>
        </a:xfrm>
      </p:grpSpPr>
      <p:grpSp>
        <p:nvGrpSpPr>
          <p:cNvPr name="Group 2" id="2"/>
          <p:cNvGrpSpPr/>
          <p:nvPr/>
        </p:nvGrpSpPr>
        <p:grpSpPr>
          <a:xfrm rot="0">
            <a:off x="-152623" y="661248"/>
            <a:ext cx="18440623" cy="9625752"/>
            <a:chOff x="0" y="0"/>
            <a:chExt cx="24587498" cy="12834337"/>
          </a:xfrm>
        </p:grpSpPr>
        <p:sp>
          <p:nvSpPr>
            <p:cNvPr name="Freeform 3" id="3"/>
            <p:cNvSpPr/>
            <p:nvPr/>
          </p:nvSpPr>
          <p:spPr>
            <a:xfrm flipH="false" flipV="false" rot="0">
              <a:off x="2364140" y="1817584"/>
              <a:ext cx="20062716" cy="8877976"/>
            </a:xfrm>
            <a:custGeom>
              <a:avLst/>
              <a:gdLst/>
              <a:ahLst/>
              <a:cxnLst/>
              <a:rect r="r" b="b" t="t" l="l"/>
              <a:pathLst>
                <a:path h="8877976" w="20062716">
                  <a:moveTo>
                    <a:pt x="0" y="0"/>
                  </a:moveTo>
                  <a:lnTo>
                    <a:pt x="20062716" y="0"/>
                  </a:lnTo>
                  <a:lnTo>
                    <a:pt x="20062716" y="8877976"/>
                  </a:lnTo>
                  <a:lnTo>
                    <a:pt x="0" y="8877976"/>
                  </a:lnTo>
                  <a:lnTo>
                    <a:pt x="0" y="0"/>
                  </a:lnTo>
                  <a:close/>
                </a:path>
              </a:pathLst>
            </a:custGeom>
            <a:blipFill>
              <a:blip r:embed="rId2"/>
              <a:stretch>
                <a:fillRect l="0" t="-8190" r="0" b="-8190"/>
              </a:stretch>
            </a:blipFill>
          </p:spPr>
        </p:sp>
        <p:sp>
          <p:nvSpPr>
            <p:cNvPr name="Freeform 4" id="4"/>
            <p:cNvSpPr/>
            <p:nvPr/>
          </p:nvSpPr>
          <p:spPr>
            <a:xfrm flipH="false" flipV="false" rot="0">
              <a:off x="19702727" y="10240968"/>
              <a:ext cx="4884770" cy="2593369"/>
            </a:xfrm>
            <a:custGeom>
              <a:avLst/>
              <a:gdLst/>
              <a:ahLst/>
              <a:cxnLst/>
              <a:rect r="r" b="b" t="t" l="l"/>
              <a:pathLst>
                <a:path h="2593369" w="4884770">
                  <a:moveTo>
                    <a:pt x="0" y="0"/>
                  </a:moveTo>
                  <a:lnTo>
                    <a:pt x="4884771" y="0"/>
                  </a:lnTo>
                  <a:lnTo>
                    <a:pt x="4884771" y="2593369"/>
                  </a:lnTo>
                  <a:lnTo>
                    <a:pt x="0" y="259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8285053"/>
              <a:ext cx="3661427" cy="4248492"/>
            </a:xfrm>
            <a:custGeom>
              <a:avLst/>
              <a:gdLst/>
              <a:ahLst/>
              <a:cxnLst/>
              <a:rect r="r" b="b" t="t" l="l"/>
              <a:pathLst>
                <a:path h="4248492" w="3661427">
                  <a:moveTo>
                    <a:pt x="0" y="0"/>
                  </a:moveTo>
                  <a:lnTo>
                    <a:pt x="3661427" y="0"/>
                  </a:lnTo>
                  <a:lnTo>
                    <a:pt x="3661427" y="4248492"/>
                  </a:lnTo>
                  <a:lnTo>
                    <a:pt x="0" y="42484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0803907" y="663153"/>
              <a:ext cx="2411991" cy="1872582"/>
            </a:xfrm>
            <a:custGeom>
              <a:avLst/>
              <a:gdLst/>
              <a:ahLst/>
              <a:cxnLst/>
              <a:rect r="r" b="b" t="t" l="l"/>
              <a:pathLst>
                <a:path h="1872582" w="2411991">
                  <a:moveTo>
                    <a:pt x="0" y="0"/>
                  </a:moveTo>
                  <a:lnTo>
                    <a:pt x="2411991" y="0"/>
                  </a:lnTo>
                  <a:lnTo>
                    <a:pt x="2411991" y="1872582"/>
                  </a:lnTo>
                  <a:lnTo>
                    <a:pt x="0" y="18725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7897056" y="-533400"/>
              <a:ext cx="8030910" cy="1859706"/>
            </a:xfrm>
            <a:prstGeom prst="rect">
              <a:avLst/>
            </a:prstGeom>
          </p:spPr>
          <p:txBody>
            <a:bodyPr anchor="t" rtlCol="false" tIns="0" lIns="0" bIns="0" rIns="0">
              <a:spAutoFit/>
            </a:bodyPr>
            <a:lstStyle/>
            <a:p>
              <a:pPr algn="ctr">
                <a:lnSpc>
                  <a:spcPts val="9222"/>
                </a:lnSpc>
              </a:pPr>
              <a:r>
                <a:rPr lang="en-US" sz="6587">
                  <a:solidFill>
                    <a:srgbClr val="0D839E"/>
                  </a:solidFill>
                  <a:latin typeface="Mommi Bold"/>
                </a:rPr>
                <a:t>Conclusion </a:t>
              </a:r>
            </a:p>
          </p:txBody>
        </p:sp>
        <p:sp>
          <p:nvSpPr>
            <p:cNvPr name="TextBox 8" id="8"/>
            <p:cNvSpPr txBox="true"/>
            <p:nvPr/>
          </p:nvSpPr>
          <p:spPr>
            <a:xfrm rot="0">
              <a:off x="2621550" y="2278560"/>
              <a:ext cx="19547895" cy="7516409"/>
            </a:xfrm>
            <a:prstGeom prst="rect">
              <a:avLst/>
            </a:prstGeom>
          </p:spPr>
          <p:txBody>
            <a:bodyPr anchor="t" rtlCol="false" tIns="0" lIns="0" bIns="0" rIns="0">
              <a:spAutoFit/>
            </a:bodyPr>
            <a:lstStyle/>
            <a:p>
              <a:pPr algn="just">
                <a:lnSpc>
                  <a:spcPts val="4413"/>
                </a:lnSpc>
              </a:pPr>
              <a:r>
                <a:rPr lang="en-US" sz="3152">
                  <a:solidFill>
                    <a:srgbClr val="084F5F"/>
                  </a:solidFill>
                  <a:latin typeface="Mommi"/>
                </a:rPr>
                <a:t>In conclusion, this project has explored the unique potential of vector database tools to enhance search engine user experience through a two-pronged approach. By leveraging the inherent strengths of this technology, the project has successfully demonstrated its ability to not only personalize search queries based on individual user preferences and behavior but also act as a powerful knowledge retrieval system. This dual functionality offers a compelling path forward for search engines, promising a future where users can encounter a more intuitive, efficient, and ultimately satisfying search experience.</a:t>
              </a:r>
            </a:p>
            <a:p>
              <a:pPr algn="just">
                <a:lnSpc>
                  <a:spcPts val="4413"/>
                </a:lnSpc>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B8D5E3"/>
        </a:solidFill>
      </p:bgPr>
    </p:bg>
    <p:spTree>
      <p:nvGrpSpPr>
        <p:cNvPr id="1" name=""/>
        <p:cNvGrpSpPr/>
        <p:nvPr/>
      </p:nvGrpSpPr>
      <p:grpSpPr>
        <a:xfrm>
          <a:off x="0" y="0"/>
          <a:ext cx="0" cy="0"/>
          <a:chOff x="0" y="0"/>
          <a:chExt cx="0" cy="0"/>
        </a:xfrm>
      </p:grpSpPr>
      <p:grpSp>
        <p:nvGrpSpPr>
          <p:cNvPr name="Group 2" id="2"/>
          <p:cNvGrpSpPr/>
          <p:nvPr/>
        </p:nvGrpSpPr>
        <p:grpSpPr>
          <a:xfrm rot="0">
            <a:off x="0" y="-427827"/>
            <a:ext cx="19504671" cy="11339061"/>
            <a:chOff x="0" y="0"/>
            <a:chExt cx="26006228" cy="15118748"/>
          </a:xfrm>
        </p:grpSpPr>
        <p:sp>
          <p:nvSpPr>
            <p:cNvPr name="Freeform 3" id="3"/>
            <p:cNvSpPr/>
            <p:nvPr/>
          </p:nvSpPr>
          <p:spPr>
            <a:xfrm flipH="false" flipV="false" rot="0">
              <a:off x="0" y="5623860"/>
              <a:ext cx="13607426" cy="8606697"/>
            </a:xfrm>
            <a:custGeom>
              <a:avLst/>
              <a:gdLst/>
              <a:ahLst/>
              <a:cxnLst/>
              <a:rect r="r" b="b" t="t" l="l"/>
              <a:pathLst>
                <a:path h="8606697" w="13607426">
                  <a:moveTo>
                    <a:pt x="0" y="0"/>
                  </a:moveTo>
                  <a:lnTo>
                    <a:pt x="13607426" y="0"/>
                  </a:lnTo>
                  <a:lnTo>
                    <a:pt x="13607426" y="8606697"/>
                  </a:lnTo>
                  <a:lnTo>
                    <a:pt x="0" y="86066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572358"/>
              <a:ext cx="7190979" cy="3935427"/>
            </a:xfrm>
            <a:custGeom>
              <a:avLst/>
              <a:gdLst/>
              <a:ahLst/>
              <a:cxnLst/>
              <a:rect r="r" b="b" t="t" l="l"/>
              <a:pathLst>
                <a:path h="3935427" w="7190979">
                  <a:moveTo>
                    <a:pt x="0" y="0"/>
                  </a:moveTo>
                  <a:lnTo>
                    <a:pt x="7190979" y="0"/>
                  </a:lnTo>
                  <a:lnTo>
                    <a:pt x="7190979" y="3935427"/>
                  </a:lnTo>
                  <a:lnTo>
                    <a:pt x="0" y="39354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786288" y="10808449"/>
              <a:ext cx="6597712" cy="3610748"/>
            </a:xfrm>
            <a:custGeom>
              <a:avLst/>
              <a:gdLst/>
              <a:ahLst/>
              <a:cxnLst/>
              <a:rect r="r" b="b" t="t" l="l"/>
              <a:pathLst>
                <a:path h="3610748" w="6597712">
                  <a:moveTo>
                    <a:pt x="0" y="0"/>
                  </a:moveTo>
                  <a:lnTo>
                    <a:pt x="6597712" y="0"/>
                  </a:lnTo>
                  <a:lnTo>
                    <a:pt x="6597712" y="3610748"/>
                  </a:lnTo>
                  <a:lnTo>
                    <a:pt x="0" y="36107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823801" y="5216622"/>
              <a:ext cx="7560199" cy="4781826"/>
            </a:xfrm>
            <a:custGeom>
              <a:avLst/>
              <a:gdLst/>
              <a:ahLst/>
              <a:cxnLst/>
              <a:rect r="r" b="b" t="t" l="l"/>
              <a:pathLst>
                <a:path h="4781826" w="7560199">
                  <a:moveTo>
                    <a:pt x="0" y="0"/>
                  </a:moveTo>
                  <a:lnTo>
                    <a:pt x="7560199" y="0"/>
                  </a:lnTo>
                  <a:lnTo>
                    <a:pt x="7560199" y="4781826"/>
                  </a:lnTo>
                  <a:lnTo>
                    <a:pt x="0" y="47818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779970" y="570436"/>
              <a:ext cx="6887190" cy="4356148"/>
            </a:xfrm>
            <a:custGeom>
              <a:avLst/>
              <a:gdLst/>
              <a:ahLst/>
              <a:cxnLst/>
              <a:rect r="r" b="b" t="t" l="l"/>
              <a:pathLst>
                <a:path h="4356148" w="6887190">
                  <a:moveTo>
                    <a:pt x="0" y="0"/>
                  </a:moveTo>
                  <a:lnTo>
                    <a:pt x="6887189" y="0"/>
                  </a:lnTo>
                  <a:lnTo>
                    <a:pt x="6887189" y="4356148"/>
                  </a:lnTo>
                  <a:lnTo>
                    <a:pt x="0" y="43561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7560758" y="4507785"/>
              <a:ext cx="9262484" cy="4614401"/>
            </a:xfrm>
            <a:custGeom>
              <a:avLst/>
              <a:gdLst/>
              <a:ahLst/>
              <a:cxnLst/>
              <a:rect r="r" b="b" t="t" l="l"/>
              <a:pathLst>
                <a:path h="4614401" w="9262484">
                  <a:moveTo>
                    <a:pt x="0" y="0"/>
                  </a:moveTo>
                  <a:lnTo>
                    <a:pt x="9262484" y="0"/>
                  </a:lnTo>
                  <a:lnTo>
                    <a:pt x="9262484" y="4614401"/>
                  </a:lnTo>
                  <a:lnTo>
                    <a:pt x="0" y="46144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true" rot="0">
              <a:off x="15148527" y="570436"/>
              <a:ext cx="9753600" cy="3192087"/>
            </a:xfrm>
            <a:custGeom>
              <a:avLst/>
              <a:gdLst/>
              <a:ahLst/>
              <a:cxnLst/>
              <a:rect r="r" b="b" t="t" l="l"/>
              <a:pathLst>
                <a:path h="3192087" w="9753600">
                  <a:moveTo>
                    <a:pt x="0" y="3192088"/>
                  </a:moveTo>
                  <a:lnTo>
                    <a:pt x="9753600" y="3192088"/>
                  </a:lnTo>
                  <a:lnTo>
                    <a:pt x="9753600" y="0"/>
                  </a:lnTo>
                  <a:lnTo>
                    <a:pt x="0" y="0"/>
                  </a:lnTo>
                  <a:lnTo>
                    <a:pt x="0" y="3192088"/>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10698297">
              <a:off x="21197840" y="68730"/>
              <a:ext cx="4728279" cy="5486400"/>
            </a:xfrm>
            <a:custGeom>
              <a:avLst/>
              <a:gdLst/>
              <a:ahLst/>
              <a:cxnLst/>
              <a:rect r="r" b="b" t="t" l="l"/>
              <a:pathLst>
                <a:path h="5486400" w="4728279">
                  <a:moveTo>
                    <a:pt x="0" y="0"/>
                  </a:moveTo>
                  <a:lnTo>
                    <a:pt x="4728280" y="0"/>
                  </a:lnTo>
                  <a:lnTo>
                    <a:pt x="4728280" y="5486400"/>
                  </a:lnTo>
                  <a:lnTo>
                    <a:pt x="0" y="5486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6823242" y="11543236"/>
              <a:ext cx="1825475" cy="2743200"/>
            </a:xfrm>
            <a:custGeom>
              <a:avLst/>
              <a:gdLst/>
              <a:ahLst/>
              <a:cxnLst/>
              <a:rect r="r" b="b" t="t" l="l"/>
              <a:pathLst>
                <a:path h="2743200" w="1825475">
                  <a:moveTo>
                    <a:pt x="0" y="0"/>
                  </a:moveTo>
                  <a:lnTo>
                    <a:pt x="1825475" y="0"/>
                  </a:lnTo>
                  <a:lnTo>
                    <a:pt x="1825475" y="2743200"/>
                  </a:lnTo>
                  <a:lnTo>
                    <a:pt x="0" y="27432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4325162" y="12371232"/>
              <a:ext cx="4323555" cy="2437404"/>
            </a:xfrm>
            <a:custGeom>
              <a:avLst/>
              <a:gdLst/>
              <a:ahLst/>
              <a:cxnLst/>
              <a:rect r="r" b="b" t="t" l="l"/>
              <a:pathLst>
                <a:path h="2437404" w="4323555">
                  <a:moveTo>
                    <a:pt x="0" y="0"/>
                  </a:moveTo>
                  <a:lnTo>
                    <a:pt x="4323555" y="0"/>
                  </a:lnTo>
                  <a:lnTo>
                    <a:pt x="4323555" y="2437404"/>
                  </a:lnTo>
                  <a:lnTo>
                    <a:pt x="0" y="243740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3040846" y="11543236"/>
              <a:ext cx="2568633" cy="2743200"/>
            </a:xfrm>
            <a:custGeom>
              <a:avLst/>
              <a:gdLst/>
              <a:ahLst/>
              <a:cxnLst/>
              <a:rect r="r" b="b" t="t" l="l"/>
              <a:pathLst>
                <a:path h="2743200" w="2568633">
                  <a:moveTo>
                    <a:pt x="0" y="0"/>
                  </a:moveTo>
                  <a:lnTo>
                    <a:pt x="2568632" y="0"/>
                  </a:lnTo>
                  <a:lnTo>
                    <a:pt x="2568632" y="2743200"/>
                  </a:lnTo>
                  <a:lnTo>
                    <a:pt x="0" y="27432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11690050" y="12914836"/>
              <a:ext cx="2635112" cy="2203912"/>
            </a:xfrm>
            <a:custGeom>
              <a:avLst/>
              <a:gdLst/>
              <a:ahLst/>
              <a:cxnLst/>
              <a:rect r="r" b="b" t="t" l="l"/>
              <a:pathLst>
                <a:path h="2203912" w="2635112">
                  <a:moveTo>
                    <a:pt x="0" y="0"/>
                  </a:moveTo>
                  <a:lnTo>
                    <a:pt x="2635112" y="0"/>
                  </a:lnTo>
                  <a:lnTo>
                    <a:pt x="2635112" y="2203912"/>
                  </a:lnTo>
                  <a:lnTo>
                    <a:pt x="0" y="220391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0">
              <a:off x="9667468" y="11526148"/>
              <a:ext cx="2524532" cy="3282488"/>
            </a:xfrm>
            <a:custGeom>
              <a:avLst/>
              <a:gdLst/>
              <a:ahLst/>
              <a:cxnLst/>
              <a:rect r="r" b="b" t="t" l="l"/>
              <a:pathLst>
                <a:path h="3282488" w="2524532">
                  <a:moveTo>
                    <a:pt x="0" y="0"/>
                  </a:moveTo>
                  <a:lnTo>
                    <a:pt x="2524532" y="0"/>
                  </a:lnTo>
                  <a:lnTo>
                    <a:pt x="2524532" y="3282488"/>
                  </a:lnTo>
                  <a:lnTo>
                    <a:pt x="0" y="328248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8D5E3"/>
        </a:solidFill>
      </p:bgPr>
    </p:bg>
    <p:spTree>
      <p:nvGrpSpPr>
        <p:cNvPr id="1" name=""/>
        <p:cNvGrpSpPr/>
        <p:nvPr/>
      </p:nvGrpSpPr>
      <p:grpSpPr>
        <a:xfrm>
          <a:off x="0" y="0"/>
          <a:ext cx="0" cy="0"/>
          <a:chOff x="0" y="0"/>
          <a:chExt cx="0" cy="0"/>
        </a:xfrm>
      </p:grpSpPr>
      <p:grpSp>
        <p:nvGrpSpPr>
          <p:cNvPr name="Group 2" id="2"/>
          <p:cNvGrpSpPr/>
          <p:nvPr/>
        </p:nvGrpSpPr>
        <p:grpSpPr>
          <a:xfrm rot="0">
            <a:off x="-394351" y="-82250"/>
            <a:ext cx="18984424" cy="10947506"/>
            <a:chOff x="0" y="0"/>
            <a:chExt cx="25312565" cy="14596674"/>
          </a:xfrm>
        </p:grpSpPr>
        <p:grpSp>
          <p:nvGrpSpPr>
            <p:cNvPr name="Group 3" id="3"/>
            <p:cNvGrpSpPr/>
            <p:nvPr/>
          </p:nvGrpSpPr>
          <p:grpSpPr>
            <a:xfrm rot="0">
              <a:off x="5599294" y="1568504"/>
              <a:ext cx="12778646" cy="1419990"/>
              <a:chOff x="0" y="0"/>
              <a:chExt cx="2312133" cy="256929"/>
            </a:xfrm>
          </p:grpSpPr>
          <p:sp>
            <p:nvSpPr>
              <p:cNvPr name="Freeform 4" id="4"/>
              <p:cNvSpPr/>
              <p:nvPr/>
            </p:nvSpPr>
            <p:spPr>
              <a:xfrm flipH="false" flipV="false" rot="0">
                <a:off x="0" y="0"/>
                <a:ext cx="2312133" cy="256929"/>
              </a:xfrm>
              <a:custGeom>
                <a:avLst/>
                <a:gdLst/>
                <a:ahLst/>
                <a:cxnLst/>
                <a:rect r="r" b="b" t="t" l="l"/>
                <a:pathLst>
                  <a:path h="256929" w="2312133">
                    <a:moveTo>
                      <a:pt x="203200" y="0"/>
                    </a:moveTo>
                    <a:lnTo>
                      <a:pt x="2312133" y="0"/>
                    </a:lnTo>
                    <a:lnTo>
                      <a:pt x="2108933" y="256929"/>
                    </a:lnTo>
                    <a:lnTo>
                      <a:pt x="0" y="256929"/>
                    </a:lnTo>
                    <a:lnTo>
                      <a:pt x="203200" y="0"/>
                    </a:lnTo>
                    <a:close/>
                  </a:path>
                </a:pathLst>
              </a:custGeom>
              <a:solidFill>
                <a:srgbClr val="112548"/>
              </a:solidFill>
            </p:spPr>
          </p:sp>
          <p:sp>
            <p:nvSpPr>
              <p:cNvPr name="TextBox 5" id="5"/>
              <p:cNvSpPr txBox="true"/>
              <p:nvPr/>
            </p:nvSpPr>
            <p:spPr>
              <a:xfrm>
                <a:off x="101600" y="-38100"/>
                <a:ext cx="2108933" cy="29502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284240" y="1958952"/>
              <a:ext cx="2139106" cy="1871718"/>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8" id="8"/>
              <p:cNvSpPr txBox="true"/>
              <p:nvPr/>
            </p:nvSpPr>
            <p:spPr>
              <a:xfrm>
                <a:off x="127000" y="12700"/>
                <a:ext cx="558800" cy="3683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3179577" y="4359365"/>
              <a:ext cx="19130517" cy="7513731"/>
              <a:chOff x="0" y="0"/>
              <a:chExt cx="3778868" cy="1484194"/>
            </a:xfrm>
          </p:grpSpPr>
          <p:sp>
            <p:nvSpPr>
              <p:cNvPr name="Freeform 10" id="10"/>
              <p:cNvSpPr/>
              <p:nvPr/>
            </p:nvSpPr>
            <p:spPr>
              <a:xfrm flipH="false" flipV="false" rot="0">
                <a:off x="0" y="0"/>
                <a:ext cx="3778867" cy="1484194"/>
              </a:xfrm>
              <a:custGeom>
                <a:avLst/>
                <a:gdLst/>
                <a:ahLst/>
                <a:cxnLst/>
                <a:rect r="r" b="b" t="t" l="l"/>
                <a:pathLst>
                  <a:path h="1484194" w="3778867">
                    <a:moveTo>
                      <a:pt x="27519" y="0"/>
                    </a:moveTo>
                    <a:lnTo>
                      <a:pt x="3751349" y="0"/>
                    </a:lnTo>
                    <a:cubicBezTo>
                      <a:pt x="3766547" y="0"/>
                      <a:pt x="3778867" y="12321"/>
                      <a:pt x="3778867" y="27519"/>
                    </a:cubicBezTo>
                    <a:lnTo>
                      <a:pt x="3778867" y="1456675"/>
                    </a:lnTo>
                    <a:cubicBezTo>
                      <a:pt x="3778867" y="1471873"/>
                      <a:pt x="3766547" y="1484194"/>
                      <a:pt x="3751349" y="1484194"/>
                    </a:cubicBezTo>
                    <a:lnTo>
                      <a:pt x="27519" y="1484194"/>
                    </a:lnTo>
                    <a:cubicBezTo>
                      <a:pt x="12321" y="1484194"/>
                      <a:pt x="0" y="1471873"/>
                      <a:pt x="0" y="1456675"/>
                    </a:cubicBezTo>
                    <a:lnTo>
                      <a:pt x="0" y="27519"/>
                    </a:lnTo>
                    <a:cubicBezTo>
                      <a:pt x="0" y="12321"/>
                      <a:pt x="12321" y="0"/>
                      <a:pt x="27519" y="0"/>
                    </a:cubicBezTo>
                    <a:close/>
                  </a:path>
                </a:pathLst>
              </a:custGeom>
              <a:solidFill>
                <a:srgbClr val="FFFFFF"/>
              </a:solidFill>
            </p:spPr>
          </p:sp>
          <p:sp>
            <p:nvSpPr>
              <p:cNvPr name="TextBox 11" id="11"/>
              <p:cNvSpPr txBox="true"/>
              <p:nvPr/>
            </p:nvSpPr>
            <p:spPr>
              <a:xfrm>
                <a:off x="0" y="-38100"/>
                <a:ext cx="3778868" cy="1522294"/>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303854" y="6702937"/>
              <a:ext cx="2779154" cy="3538275"/>
            </a:xfrm>
            <a:custGeom>
              <a:avLst/>
              <a:gdLst/>
              <a:ahLst/>
              <a:cxnLst/>
              <a:rect r="r" b="b" t="t" l="l"/>
              <a:pathLst>
                <a:path h="3538275" w="2779154">
                  <a:moveTo>
                    <a:pt x="0" y="0"/>
                  </a:moveTo>
                  <a:lnTo>
                    <a:pt x="2779154" y="0"/>
                  </a:lnTo>
                  <a:lnTo>
                    <a:pt x="2779154" y="3538275"/>
                  </a:lnTo>
                  <a:lnTo>
                    <a:pt x="0" y="35382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9761739" y="3245258"/>
              <a:ext cx="1996232" cy="1390104"/>
            </a:xfrm>
            <a:custGeom>
              <a:avLst/>
              <a:gdLst/>
              <a:ahLst/>
              <a:cxnLst/>
              <a:rect r="r" b="b" t="t" l="l"/>
              <a:pathLst>
                <a:path h="1390104" w="1996232">
                  <a:moveTo>
                    <a:pt x="0" y="0"/>
                  </a:moveTo>
                  <a:lnTo>
                    <a:pt x="1996232" y="0"/>
                  </a:lnTo>
                  <a:lnTo>
                    <a:pt x="1996232" y="1390104"/>
                  </a:lnTo>
                  <a:lnTo>
                    <a:pt x="0" y="13901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3764895">
              <a:off x="21926536" y="10995571"/>
              <a:ext cx="1581738" cy="1755049"/>
            </a:xfrm>
            <a:custGeom>
              <a:avLst/>
              <a:gdLst/>
              <a:ahLst/>
              <a:cxnLst/>
              <a:rect r="r" b="b" t="t" l="l"/>
              <a:pathLst>
                <a:path h="1755049" w="1581738">
                  <a:moveTo>
                    <a:pt x="0" y="0"/>
                  </a:moveTo>
                  <a:lnTo>
                    <a:pt x="1581738" y="0"/>
                  </a:lnTo>
                  <a:lnTo>
                    <a:pt x="1581738" y="1755049"/>
                  </a:lnTo>
                  <a:lnTo>
                    <a:pt x="0" y="17550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525802" y="10039676"/>
              <a:ext cx="3827539" cy="4556999"/>
            </a:xfrm>
            <a:custGeom>
              <a:avLst/>
              <a:gdLst/>
              <a:ahLst/>
              <a:cxnLst/>
              <a:rect r="r" b="b" t="t" l="l"/>
              <a:pathLst>
                <a:path h="4556999" w="3827539">
                  <a:moveTo>
                    <a:pt x="0" y="0"/>
                  </a:moveTo>
                  <a:lnTo>
                    <a:pt x="3827539" y="0"/>
                  </a:lnTo>
                  <a:lnTo>
                    <a:pt x="3827539" y="4556998"/>
                  </a:lnTo>
                  <a:lnTo>
                    <a:pt x="0" y="45569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true" flipV="true" rot="0">
              <a:off x="21061511" y="0"/>
              <a:ext cx="3827539" cy="4556999"/>
            </a:xfrm>
            <a:custGeom>
              <a:avLst/>
              <a:gdLst/>
              <a:ahLst/>
              <a:cxnLst/>
              <a:rect r="r" b="b" t="t" l="l"/>
              <a:pathLst>
                <a:path h="4556999" w="3827539">
                  <a:moveTo>
                    <a:pt x="3827539" y="4556999"/>
                  </a:moveTo>
                  <a:lnTo>
                    <a:pt x="0" y="4556999"/>
                  </a:lnTo>
                  <a:lnTo>
                    <a:pt x="0" y="0"/>
                  </a:lnTo>
                  <a:lnTo>
                    <a:pt x="3827539" y="0"/>
                  </a:lnTo>
                  <a:lnTo>
                    <a:pt x="3827539" y="4556999"/>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7" id="17"/>
            <p:cNvGrpSpPr/>
            <p:nvPr/>
          </p:nvGrpSpPr>
          <p:grpSpPr>
            <a:xfrm rot="-3633894">
              <a:off x="5870410" y="1295799"/>
              <a:ext cx="2139106" cy="1871718"/>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19" id="19"/>
              <p:cNvSpPr txBox="true"/>
              <p:nvPr/>
            </p:nvSpPr>
            <p:spPr>
              <a:xfrm>
                <a:off x="127000" y="12700"/>
                <a:ext cx="558800" cy="3683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0" y="344491"/>
              <a:ext cx="3554594" cy="1887166"/>
            </a:xfrm>
            <a:custGeom>
              <a:avLst/>
              <a:gdLst/>
              <a:ahLst/>
              <a:cxnLst/>
              <a:rect r="r" b="b" t="t" l="l"/>
              <a:pathLst>
                <a:path h="1887166" w="3554594">
                  <a:moveTo>
                    <a:pt x="0" y="0"/>
                  </a:moveTo>
                  <a:lnTo>
                    <a:pt x="3554594" y="0"/>
                  </a:lnTo>
                  <a:lnTo>
                    <a:pt x="3554594" y="1887166"/>
                  </a:lnTo>
                  <a:lnTo>
                    <a:pt x="0" y="18871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1" id="21"/>
            <p:cNvSpPr txBox="true"/>
            <p:nvPr/>
          </p:nvSpPr>
          <p:spPr>
            <a:xfrm rot="0">
              <a:off x="9403452" y="1035104"/>
              <a:ext cx="5170329" cy="1859706"/>
            </a:xfrm>
            <a:prstGeom prst="rect">
              <a:avLst/>
            </a:prstGeom>
          </p:spPr>
          <p:txBody>
            <a:bodyPr anchor="t" rtlCol="false" tIns="0" lIns="0" bIns="0" rIns="0">
              <a:spAutoFit/>
            </a:bodyPr>
            <a:lstStyle/>
            <a:p>
              <a:pPr algn="ctr">
                <a:lnSpc>
                  <a:spcPts val="9222"/>
                </a:lnSpc>
              </a:pPr>
              <a:r>
                <a:rPr lang="en-US" sz="6587">
                  <a:solidFill>
                    <a:srgbClr val="FFFFFF"/>
                  </a:solidFill>
                  <a:latin typeface="Mommi Bold"/>
                </a:rPr>
                <a:t>Abstract</a:t>
              </a:r>
            </a:p>
          </p:txBody>
        </p:sp>
        <p:sp>
          <p:nvSpPr>
            <p:cNvPr name="Freeform 22" id="22"/>
            <p:cNvSpPr/>
            <p:nvPr/>
          </p:nvSpPr>
          <p:spPr>
            <a:xfrm flipH="false" flipV="false" rot="0">
              <a:off x="21757971" y="12709508"/>
              <a:ext cx="3554594" cy="1887166"/>
            </a:xfrm>
            <a:custGeom>
              <a:avLst/>
              <a:gdLst/>
              <a:ahLst/>
              <a:cxnLst/>
              <a:rect r="r" b="b" t="t" l="l"/>
              <a:pathLst>
                <a:path h="1887166" w="3554594">
                  <a:moveTo>
                    <a:pt x="0" y="0"/>
                  </a:moveTo>
                  <a:lnTo>
                    <a:pt x="3554594" y="0"/>
                  </a:lnTo>
                  <a:lnTo>
                    <a:pt x="3554594" y="1887166"/>
                  </a:lnTo>
                  <a:lnTo>
                    <a:pt x="0" y="18871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3" id="23"/>
            <p:cNvSpPr txBox="true"/>
            <p:nvPr/>
          </p:nvSpPr>
          <p:spPr>
            <a:xfrm rot="0">
              <a:off x="4083008" y="4435337"/>
              <a:ext cx="17492135" cy="7873451"/>
            </a:xfrm>
            <a:prstGeom prst="rect">
              <a:avLst/>
            </a:prstGeom>
          </p:spPr>
          <p:txBody>
            <a:bodyPr anchor="t" rtlCol="false" tIns="0" lIns="0" bIns="0" rIns="0">
              <a:spAutoFit/>
            </a:bodyPr>
            <a:lstStyle/>
            <a:p>
              <a:pPr algn="just">
                <a:lnSpc>
                  <a:spcPts val="3566"/>
                </a:lnSpc>
              </a:pPr>
              <a:r>
                <a:rPr lang="en-US" sz="2547">
                  <a:solidFill>
                    <a:srgbClr val="084F5F"/>
                  </a:solidFill>
                  <a:latin typeface="Mommi Bold"/>
                </a:rPr>
                <a:t>CHALLENGE:</a:t>
              </a:r>
              <a:r>
                <a:rPr lang="en-US" sz="2547">
                  <a:solidFill>
                    <a:srgbClr val="084F5F"/>
                  </a:solidFill>
                  <a:latin typeface="Mommi"/>
                </a:rPr>
                <a:t> Existing search engines raise privacy concerns while lacking optimal user experience, particularly in accessing personal data sources.</a:t>
              </a:r>
            </a:p>
            <a:p>
              <a:pPr algn="just">
                <a:lnSpc>
                  <a:spcPts val="3566"/>
                </a:lnSpc>
              </a:pPr>
            </a:p>
            <a:p>
              <a:pPr algn="just">
                <a:lnSpc>
                  <a:spcPts val="3566"/>
                </a:lnSpc>
              </a:pPr>
              <a:r>
                <a:rPr lang="en-US" sz="2547">
                  <a:solidFill>
                    <a:srgbClr val="084F5F"/>
                  </a:solidFill>
                  <a:latin typeface="Mommi Bold"/>
                </a:rPr>
                <a:t>SOLUTION:</a:t>
              </a:r>
              <a:r>
                <a:rPr lang="en-US" sz="2547">
                  <a:solidFill>
                    <a:srgbClr val="084F5F"/>
                  </a:solidFill>
                  <a:latin typeface="Mommi"/>
                </a:rPr>
                <a:t> Develop a search engine focused on user privacy and improved data retrieval:</a:t>
              </a:r>
            </a:p>
            <a:p>
              <a:pPr algn="just">
                <a:lnSpc>
                  <a:spcPts val="3566"/>
                </a:lnSpc>
              </a:pPr>
            </a:p>
            <a:p>
              <a:pPr algn="just">
                <a:lnSpc>
                  <a:spcPts val="3566"/>
                </a:lnSpc>
              </a:pPr>
              <a:r>
                <a:rPr lang="en-US" sz="2547">
                  <a:solidFill>
                    <a:srgbClr val="084F5F"/>
                  </a:solidFill>
                  <a:latin typeface="Mommi Bold"/>
                </a:rPr>
                <a:t>PRIORITIZE USER PRIVACY:</a:t>
              </a:r>
              <a:r>
                <a:rPr lang="en-US" sz="2547">
                  <a:solidFill>
                    <a:srgbClr val="084F5F"/>
                  </a:solidFill>
                  <a:latin typeface="Mommi"/>
                </a:rPr>
                <a:t> Protect search data from unauthorized access and ensure user control over its use.</a:t>
              </a:r>
            </a:p>
            <a:p>
              <a:pPr algn="just">
                <a:lnSpc>
                  <a:spcPts val="3566"/>
                </a:lnSpc>
              </a:pPr>
              <a:r>
                <a:rPr lang="en-US" sz="2547">
                  <a:solidFill>
                    <a:srgbClr val="084F5F"/>
                  </a:solidFill>
                  <a:latin typeface="Mommi Bold"/>
                </a:rPr>
                <a:t>ENHANCED USER EXPERIENCE:</a:t>
              </a:r>
              <a:r>
                <a:rPr lang="en-US" sz="2547">
                  <a:solidFill>
                    <a:srgbClr val="084F5F"/>
                  </a:solidFill>
                  <a:latin typeface="Mommi"/>
                </a:rPr>
                <a:t> Provide efficient and relevant information retrieval from both web searches and personal knowledge bases.</a:t>
              </a:r>
            </a:p>
            <a:p>
              <a:pPr algn="just">
                <a:lnSpc>
                  <a:spcPts val="3566"/>
                </a:lnSpc>
              </a:pPr>
              <a:r>
                <a:rPr lang="en-US" sz="2547">
                  <a:solidFill>
                    <a:srgbClr val="084F5F"/>
                  </a:solidFill>
                  <a:latin typeface="Mommi"/>
                </a:rPr>
                <a:t>Impact: Improve search comfort and data access while addressing privacy concerns.</a:t>
              </a:r>
            </a:p>
            <a:p>
              <a:pPr algn="ctr">
                <a:lnSpc>
                  <a:spcPts val="3566"/>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B8D5E3"/>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5400000">
              <a:off x="-1251585" y="1251585"/>
              <a:ext cx="13716000" cy="11212830"/>
            </a:xfrm>
            <a:custGeom>
              <a:avLst/>
              <a:gdLst/>
              <a:ahLst/>
              <a:cxnLst/>
              <a:rect r="r" b="b" t="t" l="l"/>
              <a:pathLst>
                <a:path h="11212830" w="13716000">
                  <a:moveTo>
                    <a:pt x="0" y="0"/>
                  </a:moveTo>
                  <a:lnTo>
                    <a:pt x="13716000" y="0"/>
                  </a:lnTo>
                  <a:lnTo>
                    <a:pt x="13716000" y="11212830"/>
                  </a:lnTo>
                  <a:lnTo>
                    <a:pt x="0" y="11212830"/>
                  </a:lnTo>
                  <a:lnTo>
                    <a:pt x="0" y="0"/>
                  </a:lnTo>
                  <a:close/>
                </a:path>
              </a:pathLst>
            </a:custGeom>
            <a:blipFill>
              <a:blip r:embed="rId2"/>
              <a:stretch>
                <a:fillRect l="0" t="0" r="0" b="0"/>
              </a:stretch>
            </a:blipFill>
          </p:spPr>
        </p:sp>
        <p:sp>
          <p:nvSpPr>
            <p:cNvPr name="Freeform 4" id="4"/>
            <p:cNvSpPr/>
            <p:nvPr/>
          </p:nvSpPr>
          <p:spPr>
            <a:xfrm flipH="false" flipV="false" rot="-5400000">
              <a:off x="11919585" y="1251585"/>
              <a:ext cx="13716000" cy="11212830"/>
            </a:xfrm>
            <a:custGeom>
              <a:avLst/>
              <a:gdLst/>
              <a:ahLst/>
              <a:cxnLst/>
              <a:rect r="r" b="b" t="t" l="l"/>
              <a:pathLst>
                <a:path h="11212830" w="13716000">
                  <a:moveTo>
                    <a:pt x="0" y="0"/>
                  </a:moveTo>
                  <a:lnTo>
                    <a:pt x="13716000" y="0"/>
                  </a:lnTo>
                  <a:lnTo>
                    <a:pt x="13716000" y="11212830"/>
                  </a:lnTo>
                  <a:lnTo>
                    <a:pt x="0" y="11212830"/>
                  </a:lnTo>
                  <a:lnTo>
                    <a:pt x="0" y="0"/>
                  </a:lnTo>
                  <a:close/>
                </a:path>
              </a:pathLst>
            </a:custGeom>
            <a:blipFill>
              <a:blip r:embed="rId2"/>
              <a:stretch>
                <a:fillRect l="0" t="0" r="0" b="0"/>
              </a:stretch>
            </a:blipFill>
          </p:spPr>
        </p:sp>
        <p:sp>
          <p:nvSpPr>
            <p:cNvPr name="Freeform 5" id="5"/>
            <p:cNvSpPr/>
            <p:nvPr/>
          </p:nvSpPr>
          <p:spPr>
            <a:xfrm flipH="false" flipV="false" rot="0">
              <a:off x="1766121" y="3117264"/>
              <a:ext cx="20851758" cy="9227136"/>
            </a:xfrm>
            <a:custGeom>
              <a:avLst/>
              <a:gdLst/>
              <a:ahLst/>
              <a:cxnLst/>
              <a:rect r="r" b="b" t="t" l="l"/>
              <a:pathLst>
                <a:path h="9227136" w="20851758">
                  <a:moveTo>
                    <a:pt x="0" y="0"/>
                  </a:moveTo>
                  <a:lnTo>
                    <a:pt x="20851758" y="0"/>
                  </a:lnTo>
                  <a:lnTo>
                    <a:pt x="20851758" y="9227136"/>
                  </a:lnTo>
                  <a:lnTo>
                    <a:pt x="0" y="9227136"/>
                  </a:lnTo>
                  <a:lnTo>
                    <a:pt x="0" y="0"/>
                  </a:lnTo>
                  <a:close/>
                </a:path>
              </a:pathLst>
            </a:custGeom>
            <a:blipFill>
              <a:blip r:embed="rId3"/>
              <a:stretch>
                <a:fillRect l="0" t="-8190" r="0" b="-8190"/>
              </a:stretch>
            </a:blipFill>
          </p:spPr>
        </p:sp>
        <p:sp>
          <p:nvSpPr>
            <p:cNvPr name="Freeform 6" id="6"/>
            <p:cNvSpPr/>
            <p:nvPr/>
          </p:nvSpPr>
          <p:spPr>
            <a:xfrm flipH="false" flipV="false" rot="0">
              <a:off x="670772" y="9279778"/>
              <a:ext cx="2641147" cy="3064622"/>
            </a:xfrm>
            <a:custGeom>
              <a:avLst/>
              <a:gdLst/>
              <a:ahLst/>
              <a:cxnLst/>
              <a:rect r="r" b="b" t="t" l="l"/>
              <a:pathLst>
                <a:path h="3064622" w="2641147">
                  <a:moveTo>
                    <a:pt x="0" y="0"/>
                  </a:moveTo>
                  <a:lnTo>
                    <a:pt x="2641146" y="0"/>
                  </a:lnTo>
                  <a:lnTo>
                    <a:pt x="2641146" y="3064622"/>
                  </a:lnTo>
                  <a:lnTo>
                    <a:pt x="0" y="30646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1735067" y="374064"/>
              <a:ext cx="1765623" cy="5486400"/>
            </a:xfrm>
            <a:custGeom>
              <a:avLst/>
              <a:gdLst/>
              <a:ahLst/>
              <a:cxnLst/>
              <a:rect r="r" b="b" t="t" l="l"/>
              <a:pathLst>
                <a:path h="5486400" w="1765623">
                  <a:moveTo>
                    <a:pt x="0" y="0"/>
                  </a:moveTo>
                  <a:lnTo>
                    <a:pt x="1765624" y="0"/>
                  </a:lnTo>
                  <a:lnTo>
                    <a:pt x="1765624" y="5486400"/>
                  </a:lnTo>
                  <a:lnTo>
                    <a:pt x="0" y="5486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7203827" y="838200"/>
              <a:ext cx="11934686" cy="1859706"/>
            </a:xfrm>
            <a:prstGeom prst="rect">
              <a:avLst/>
            </a:prstGeom>
          </p:spPr>
          <p:txBody>
            <a:bodyPr anchor="t" rtlCol="false" tIns="0" lIns="0" bIns="0" rIns="0">
              <a:spAutoFit/>
            </a:bodyPr>
            <a:lstStyle/>
            <a:p>
              <a:pPr algn="ctr">
                <a:lnSpc>
                  <a:spcPts val="9222"/>
                </a:lnSpc>
              </a:pPr>
              <a:r>
                <a:rPr lang="en-US" sz="6587">
                  <a:solidFill>
                    <a:srgbClr val="0D839E"/>
                  </a:solidFill>
                  <a:latin typeface="Mommi Bold"/>
                </a:rPr>
                <a:t>Problem Statement </a:t>
              </a:r>
            </a:p>
          </p:txBody>
        </p:sp>
        <p:sp>
          <p:nvSpPr>
            <p:cNvPr name="TextBox 9" id="9"/>
            <p:cNvSpPr txBox="true"/>
            <p:nvPr/>
          </p:nvSpPr>
          <p:spPr>
            <a:xfrm rot="0">
              <a:off x="2609054" y="3606168"/>
              <a:ext cx="18884406" cy="9620277"/>
            </a:xfrm>
            <a:prstGeom prst="rect">
              <a:avLst/>
            </a:prstGeom>
          </p:spPr>
          <p:txBody>
            <a:bodyPr anchor="t" rtlCol="false" tIns="0" lIns="0" bIns="0" rIns="0">
              <a:spAutoFit/>
            </a:bodyPr>
            <a:lstStyle/>
            <a:p>
              <a:pPr algn="just" marL="728489" indent="-364245" lvl="1">
                <a:lnSpc>
                  <a:spcPts val="4723"/>
                </a:lnSpc>
                <a:buFont typeface="Arial"/>
                <a:buChar char="•"/>
              </a:pPr>
              <a:r>
                <a:rPr lang="en-US" sz="3374">
                  <a:solidFill>
                    <a:srgbClr val="084F5F"/>
                  </a:solidFill>
                  <a:latin typeface="Mommi Bold"/>
                </a:rPr>
                <a:t>Query Understanding &amp; Reformulation:</a:t>
              </a:r>
              <a:r>
                <a:rPr lang="en-US" sz="3374">
                  <a:solidFill>
                    <a:srgbClr val="084F5F"/>
                  </a:solidFill>
                  <a:latin typeface="Mommi"/>
                </a:rPr>
                <a:t> AI-powered algorithms will understand user intent and suggest relevant search reformulations for accurate results.</a:t>
              </a:r>
            </a:p>
            <a:p>
              <a:pPr algn="just" marL="728489" indent="-364245" lvl="1">
                <a:lnSpc>
                  <a:spcPts val="4723"/>
                </a:lnSpc>
                <a:buFont typeface="Arial"/>
                <a:buChar char="•"/>
              </a:pPr>
              <a:r>
                <a:rPr lang="en-US" sz="3374">
                  <a:solidFill>
                    <a:srgbClr val="084F5F"/>
                  </a:solidFill>
                  <a:latin typeface="Mommi Bold"/>
                </a:rPr>
                <a:t>Enhanced Semantic Search:</a:t>
              </a:r>
              <a:r>
                <a:rPr lang="en-US" sz="3374">
                  <a:solidFill>
                    <a:srgbClr val="084F5F"/>
                  </a:solidFill>
                  <a:latin typeface="Mommi"/>
                </a:rPr>
                <a:t> Machine learning models will improve the ability to find information based on the meaning and context of the query, not just keywords.</a:t>
              </a:r>
            </a:p>
            <a:p>
              <a:pPr algn="just" marL="728489" indent="-364245" lvl="1">
                <a:lnSpc>
                  <a:spcPts val="4723"/>
                </a:lnSpc>
                <a:buFont typeface="Arial"/>
                <a:buChar char="•"/>
              </a:pPr>
              <a:r>
                <a:rPr lang="en-US" sz="3374">
                  <a:solidFill>
                    <a:srgbClr val="084F5F"/>
                  </a:solidFill>
                  <a:latin typeface="Mommi Bold"/>
                </a:rPr>
                <a:t>Personalized Search &amp; Recommendations:</a:t>
              </a:r>
              <a:r>
                <a:rPr lang="en-US" sz="3374">
                  <a:solidFill>
                    <a:srgbClr val="084F5F"/>
                  </a:solidFill>
                  <a:latin typeface="Mommi"/>
                </a:rPr>
                <a:t> Leveraging past searches, the system will recommend relevant information from knowledge bases based on user preferences and behavior.</a:t>
              </a:r>
            </a:p>
            <a:p>
              <a:pPr algn="ctr">
                <a:lnSpc>
                  <a:spcPts val="4723"/>
                </a:lnSpc>
              </a:pPr>
            </a:p>
            <a:p>
              <a:pPr algn="ctr">
                <a:lnSpc>
                  <a:spcPts val="4723"/>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8D5E3"/>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5400000">
              <a:off x="-1251585" y="1251585"/>
              <a:ext cx="13716000" cy="11212830"/>
            </a:xfrm>
            <a:custGeom>
              <a:avLst/>
              <a:gdLst/>
              <a:ahLst/>
              <a:cxnLst/>
              <a:rect r="r" b="b" t="t" l="l"/>
              <a:pathLst>
                <a:path h="11212830" w="13716000">
                  <a:moveTo>
                    <a:pt x="0" y="0"/>
                  </a:moveTo>
                  <a:lnTo>
                    <a:pt x="13716000" y="0"/>
                  </a:lnTo>
                  <a:lnTo>
                    <a:pt x="13716000" y="11212830"/>
                  </a:lnTo>
                  <a:lnTo>
                    <a:pt x="0" y="11212830"/>
                  </a:lnTo>
                  <a:lnTo>
                    <a:pt x="0" y="0"/>
                  </a:lnTo>
                  <a:close/>
                </a:path>
              </a:pathLst>
            </a:custGeom>
            <a:blipFill>
              <a:blip r:embed="rId2"/>
              <a:stretch>
                <a:fillRect l="0" t="0" r="0" b="0"/>
              </a:stretch>
            </a:blipFill>
          </p:spPr>
        </p:sp>
        <p:sp>
          <p:nvSpPr>
            <p:cNvPr name="Freeform 4" id="4"/>
            <p:cNvSpPr/>
            <p:nvPr/>
          </p:nvSpPr>
          <p:spPr>
            <a:xfrm flipH="false" flipV="false" rot="-5400000">
              <a:off x="11919585" y="1251585"/>
              <a:ext cx="13716000" cy="11212830"/>
            </a:xfrm>
            <a:custGeom>
              <a:avLst/>
              <a:gdLst/>
              <a:ahLst/>
              <a:cxnLst/>
              <a:rect r="r" b="b" t="t" l="l"/>
              <a:pathLst>
                <a:path h="11212830" w="13716000">
                  <a:moveTo>
                    <a:pt x="0" y="0"/>
                  </a:moveTo>
                  <a:lnTo>
                    <a:pt x="13716000" y="0"/>
                  </a:lnTo>
                  <a:lnTo>
                    <a:pt x="13716000" y="11212830"/>
                  </a:lnTo>
                  <a:lnTo>
                    <a:pt x="0" y="11212830"/>
                  </a:lnTo>
                  <a:lnTo>
                    <a:pt x="0" y="0"/>
                  </a:lnTo>
                  <a:close/>
                </a:path>
              </a:pathLst>
            </a:custGeom>
            <a:blipFill>
              <a:blip r:embed="rId2"/>
              <a:stretch>
                <a:fillRect l="0" t="0" r="0" b="0"/>
              </a:stretch>
            </a:blipFill>
          </p:spPr>
        </p:sp>
        <p:sp>
          <p:nvSpPr>
            <p:cNvPr name="Freeform 5" id="5"/>
            <p:cNvSpPr/>
            <p:nvPr/>
          </p:nvSpPr>
          <p:spPr>
            <a:xfrm flipH="false" flipV="false" rot="0">
              <a:off x="2160642" y="3466424"/>
              <a:ext cx="20062716" cy="8877976"/>
            </a:xfrm>
            <a:custGeom>
              <a:avLst/>
              <a:gdLst/>
              <a:ahLst/>
              <a:cxnLst/>
              <a:rect r="r" b="b" t="t" l="l"/>
              <a:pathLst>
                <a:path h="8877976" w="20062716">
                  <a:moveTo>
                    <a:pt x="0" y="0"/>
                  </a:moveTo>
                  <a:lnTo>
                    <a:pt x="20062716" y="0"/>
                  </a:lnTo>
                  <a:lnTo>
                    <a:pt x="20062716" y="8877976"/>
                  </a:lnTo>
                  <a:lnTo>
                    <a:pt x="0" y="8877976"/>
                  </a:lnTo>
                  <a:lnTo>
                    <a:pt x="0" y="0"/>
                  </a:lnTo>
                  <a:close/>
                </a:path>
              </a:pathLst>
            </a:custGeom>
            <a:blipFill>
              <a:blip r:embed="rId3"/>
              <a:stretch>
                <a:fillRect l="0" t="-8190" r="0" b="-8190"/>
              </a:stretch>
            </a:blipFill>
          </p:spPr>
        </p:sp>
        <p:sp>
          <p:nvSpPr>
            <p:cNvPr name="Freeform 6" id="6"/>
            <p:cNvSpPr/>
            <p:nvPr/>
          </p:nvSpPr>
          <p:spPr>
            <a:xfrm flipH="false" flipV="false" rot="0">
              <a:off x="914071" y="9875765"/>
              <a:ext cx="2127515" cy="2468635"/>
            </a:xfrm>
            <a:custGeom>
              <a:avLst/>
              <a:gdLst/>
              <a:ahLst/>
              <a:cxnLst/>
              <a:rect r="r" b="b" t="t" l="l"/>
              <a:pathLst>
                <a:path h="2468635" w="2127515">
                  <a:moveTo>
                    <a:pt x="0" y="0"/>
                  </a:moveTo>
                  <a:lnTo>
                    <a:pt x="2127515" y="0"/>
                  </a:lnTo>
                  <a:lnTo>
                    <a:pt x="2127515" y="2468635"/>
                  </a:lnTo>
                  <a:lnTo>
                    <a:pt x="0" y="24686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1340546" y="723224"/>
              <a:ext cx="1765623" cy="5486400"/>
            </a:xfrm>
            <a:custGeom>
              <a:avLst/>
              <a:gdLst/>
              <a:ahLst/>
              <a:cxnLst/>
              <a:rect r="r" b="b" t="t" l="l"/>
              <a:pathLst>
                <a:path h="5486400" w="1765623">
                  <a:moveTo>
                    <a:pt x="0" y="0"/>
                  </a:moveTo>
                  <a:lnTo>
                    <a:pt x="1765624" y="0"/>
                  </a:lnTo>
                  <a:lnTo>
                    <a:pt x="1765624" y="5486400"/>
                  </a:lnTo>
                  <a:lnTo>
                    <a:pt x="0" y="5486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5406115" y="1081499"/>
              <a:ext cx="15530110" cy="1859706"/>
            </a:xfrm>
            <a:prstGeom prst="rect">
              <a:avLst/>
            </a:prstGeom>
          </p:spPr>
          <p:txBody>
            <a:bodyPr anchor="t" rtlCol="false" tIns="0" lIns="0" bIns="0" rIns="0">
              <a:spAutoFit/>
            </a:bodyPr>
            <a:lstStyle/>
            <a:p>
              <a:pPr algn="ctr">
                <a:lnSpc>
                  <a:spcPts val="9222"/>
                </a:lnSpc>
              </a:pPr>
              <a:r>
                <a:rPr lang="en-US" sz="6587">
                  <a:solidFill>
                    <a:srgbClr val="0D839E"/>
                  </a:solidFill>
                  <a:latin typeface="Mommi Bold"/>
                </a:rPr>
                <a:t>Functional Requirements</a:t>
              </a:r>
            </a:p>
          </p:txBody>
        </p:sp>
        <p:sp>
          <p:nvSpPr>
            <p:cNvPr name="TextBox 9" id="9"/>
            <p:cNvSpPr txBox="true"/>
            <p:nvPr/>
          </p:nvSpPr>
          <p:spPr>
            <a:xfrm rot="0">
              <a:off x="3041586" y="3887700"/>
              <a:ext cx="17894639" cy="7279875"/>
            </a:xfrm>
            <a:prstGeom prst="rect">
              <a:avLst/>
            </a:prstGeom>
          </p:spPr>
          <p:txBody>
            <a:bodyPr anchor="t" rtlCol="false" tIns="0" lIns="0" bIns="0" rIns="0">
              <a:spAutoFit/>
            </a:bodyPr>
            <a:lstStyle/>
            <a:p>
              <a:pPr algn="just">
                <a:lnSpc>
                  <a:spcPts val="5266"/>
                </a:lnSpc>
              </a:pPr>
              <a:r>
                <a:rPr lang="en-US" sz="3761">
                  <a:solidFill>
                    <a:srgbClr val="084F5F"/>
                  </a:solidFill>
                  <a:latin typeface="Mommi"/>
                </a:rPr>
                <a:t>1. The Model should accurately analyze user search history, demographics, and browsing patterns.</a:t>
              </a:r>
            </a:p>
            <a:p>
              <a:pPr algn="just">
                <a:lnSpc>
                  <a:spcPts val="5266"/>
                </a:lnSpc>
              </a:pPr>
              <a:r>
                <a:rPr lang="en-US" sz="3761">
                  <a:solidFill>
                    <a:srgbClr val="084F5F"/>
                  </a:solidFill>
                  <a:latin typeface="Mommi"/>
                </a:rPr>
                <a:t>2. It should provide personalized suggestions and improve query prompts based on user context.</a:t>
              </a:r>
            </a:p>
            <a:p>
              <a:pPr algn="just">
                <a:lnSpc>
                  <a:spcPts val="5266"/>
                </a:lnSpc>
              </a:pPr>
              <a:r>
                <a:rPr lang="en-US" sz="3761">
                  <a:solidFill>
                    <a:srgbClr val="084F5F"/>
                  </a:solidFill>
                  <a:latin typeface="Mommi"/>
                </a:rPr>
                <a:t>3. It should deliver more relevant and accurate search results.</a:t>
              </a:r>
            </a:p>
            <a:p>
              <a:pPr algn="just">
                <a:lnSpc>
                  <a:spcPts val="5266"/>
                </a:lnSpc>
              </a:pPr>
              <a:r>
                <a:rPr lang="en-US" sz="3761">
                  <a:solidFill>
                    <a:srgbClr val="084F5F"/>
                  </a:solidFill>
                  <a:latin typeface="Mommi"/>
                </a:rPr>
                <a:t>4. User authentication and search history tracking.</a:t>
              </a:r>
            </a:p>
            <a:p>
              <a:pPr algn="just">
                <a:lnSpc>
                  <a:spcPts val="5266"/>
                </a:lnSpc>
              </a:pPr>
              <a:r>
                <a:rPr lang="en-US" sz="3761">
                  <a:solidFill>
                    <a:srgbClr val="084F5F"/>
                  </a:solidFill>
                  <a:latin typeface="Mommi"/>
                </a:rPr>
                <a:t>5. Vector Database for storing and retrieving user data.</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8D5E3"/>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5400000">
              <a:off x="-1251585" y="1251585"/>
              <a:ext cx="13716000" cy="11212830"/>
            </a:xfrm>
            <a:custGeom>
              <a:avLst/>
              <a:gdLst/>
              <a:ahLst/>
              <a:cxnLst/>
              <a:rect r="r" b="b" t="t" l="l"/>
              <a:pathLst>
                <a:path h="11212830" w="13716000">
                  <a:moveTo>
                    <a:pt x="0" y="0"/>
                  </a:moveTo>
                  <a:lnTo>
                    <a:pt x="13716000" y="0"/>
                  </a:lnTo>
                  <a:lnTo>
                    <a:pt x="13716000" y="11212830"/>
                  </a:lnTo>
                  <a:lnTo>
                    <a:pt x="0" y="11212830"/>
                  </a:lnTo>
                  <a:lnTo>
                    <a:pt x="0" y="0"/>
                  </a:lnTo>
                  <a:close/>
                </a:path>
              </a:pathLst>
            </a:custGeom>
            <a:blipFill>
              <a:blip r:embed="rId2"/>
              <a:stretch>
                <a:fillRect l="0" t="0" r="0" b="0"/>
              </a:stretch>
            </a:blipFill>
          </p:spPr>
        </p:sp>
        <p:sp>
          <p:nvSpPr>
            <p:cNvPr name="Freeform 4" id="4"/>
            <p:cNvSpPr/>
            <p:nvPr/>
          </p:nvSpPr>
          <p:spPr>
            <a:xfrm flipH="false" flipV="false" rot="-5400000">
              <a:off x="11919585" y="1251585"/>
              <a:ext cx="13716000" cy="11212830"/>
            </a:xfrm>
            <a:custGeom>
              <a:avLst/>
              <a:gdLst/>
              <a:ahLst/>
              <a:cxnLst/>
              <a:rect r="r" b="b" t="t" l="l"/>
              <a:pathLst>
                <a:path h="11212830" w="13716000">
                  <a:moveTo>
                    <a:pt x="0" y="0"/>
                  </a:moveTo>
                  <a:lnTo>
                    <a:pt x="13716000" y="0"/>
                  </a:lnTo>
                  <a:lnTo>
                    <a:pt x="13716000" y="11212830"/>
                  </a:lnTo>
                  <a:lnTo>
                    <a:pt x="0" y="11212830"/>
                  </a:lnTo>
                  <a:lnTo>
                    <a:pt x="0" y="0"/>
                  </a:lnTo>
                  <a:close/>
                </a:path>
              </a:pathLst>
            </a:custGeom>
            <a:blipFill>
              <a:blip r:embed="rId2"/>
              <a:stretch>
                <a:fillRect l="0" t="0" r="0" b="0"/>
              </a:stretch>
            </a:blipFill>
          </p:spPr>
        </p:sp>
        <p:sp>
          <p:nvSpPr>
            <p:cNvPr name="Freeform 5" id="5"/>
            <p:cNvSpPr/>
            <p:nvPr/>
          </p:nvSpPr>
          <p:spPr>
            <a:xfrm flipH="false" flipV="false" rot="0">
              <a:off x="2010251" y="3466424"/>
              <a:ext cx="20310995" cy="8987842"/>
            </a:xfrm>
            <a:custGeom>
              <a:avLst/>
              <a:gdLst/>
              <a:ahLst/>
              <a:cxnLst/>
              <a:rect r="r" b="b" t="t" l="l"/>
              <a:pathLst>
                <a:path h="8987842" w="20310995">
                  <a:moveTo>
                    <a:pt x="0" y="0"/>
                  </a:moveTo>
                  <a:lnTo>
                    <a:pt x="20310994" y="0"/>
                  </a:lnTo>
                  <a:lnTo>
                    <a:pt x="20310994" y="8987842"/>
                  </a:lnTo>
                  <a:lnTo>
                    <a:pt x="0" y="8987842"/>
                  </a:lnTo>
                  <a:lnTo>
                    <a:pt x="0" y="0"/>
                  </a:lnTo>
                  <a:close/>
                </a:path>
              </a:pathLst>
            </a:custGeom>
            <a:blipFill>
              <a:blip r:embed="rId3"/>
              <a:stretch>
                <a:fillRect l="0" t="-8190" r="0" b="-8190"/>
              </a:stretch>
            </a:blipFill>
          </p:spPr>
        </p:sp>
        <p:sp>
          <p:nvSpPr>
            <p:cNvPr name="Freeform 6" id="6"/>
            <p:cNvSpPr/>
            <p:nvPr/>
          </p:nvSpPr>
          <p:spPr>
            <a:xfrm flipH="false" flipV="false" rot="0">
              <a:off x="1371600" y="10356791"/>
              <a:ext cx="1807642" cy="2097475"/>
            </a:xfrm>
            <a:custGeom>
              <a:avLst/>
              <a:gdLst/>
              <a:ahLst/>
              <a:cxnLst/>
              <a:rect r="r" b="b" t="t" l="l"/>
              <a:pathLst>
                <a:path h="2097475" w="1807642">
                  <a:moveTo>
                    <a:pt x="0" y="0"/>
                  </a:moveTo>
                  <a:lnTo>
                    <a:pt x="1807642" y="0"/>
                  </a:lnTo>
                  <a:lnTo>
                    <a:pt x="1807642" y="2097475"/>
                  </a:lnTo>
                  <a:lnTo>
                    <a:pt x="0" y="20974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1576564" y="950011"/>
              <a:ext cx="1489361" cy="4627959"/>
            </a:xfrm>
            <a:custGeom>
              <a:avLst/>
              <a:gdLst/>
              <a:ahLst/>
              <a:cxnLst/>
              <a:rect r="r" b="b" t="t" l="l"/>
              <a:pathLst>
                <a:path h="4627959" w="1489361">
                  <a:moveTo>
                    <a:pt x="0" y="0"/>
                  </a:moveTo>
                  <a:lnTo>
                    <a:pt x="1489362" y="0"/>
                  </a:lnTo>
                  <a:lnTo>
                    <a:pt x="1489362" y="4627959"/>
                  </a:lnTo>
                  <a:lnTo>
                    <a:pt x="0" y="46279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3526692" y="1272274"/>
              <a:ext cx="17278112" cy="1767256"/>
            </a:xfrm>
            <a:prstGeom prst="rect">
              <a:avLst/>
            </a:prstGeom>
          </p:spPr>
          <p:txBody>
            <a:bodyPr anchor="t" rtlCol="false" tIns="0" lIns="0" bIns="0" rIns="0">
              <a:spAutoFit/>
            </a:bodyPr>
            <a:lstStyle/>
            <a:p>
              <a:pPr algn="ctr">
                <a:lnSpc>
                  <a:spcPts val="8778"/>
                </a:lnSpc>
              </a:pPr>
              <a:r>
                <a:rPr lang="en-US" sz="6270">
                  <a:solidFill>
                    <a:srgbClr val="0D839E"/>
                  </a:solidFill>
                  <a:latin typeface="Mommi Bold"/>
                </a:rPr>
                <a:t>Non-Functional Requirements</a:t>
              </a:r>
            </a:p>
          </p:txBody>
        </p:sp>
        <p:sp>
          <p:nvSpPr>
            <p:cNvPr name="TextBox 9" id="9"/>
            <p:cNvSpPr txBox="true"/>
            <p:nvPr/>
          </p:nvSpPr>
          <p:spPr>
            <a:xfrm rot="0">
              <a:off x="3013754" y="3698735"/>
              <a:ext cx="18457965" cy="7777501"/>
            </a:xfrm>
            <a:prstGeom prst="rect">
              <a:avLst/>
            </a:prstGeom>
          </p:spPr>
          <p:txBody>
            <a:bodyPr anchor="t" rtlCol="false" tIns="0" lIns="0" bIns="0" rIns="0">
              <a:spAutoFit/>
            </a:bodyPr>
            <a:lstStyle/>
            <a:p>
              <a:pPr algn="just" marL="696145" indent="-348072" lvl="1">
                <a:lnSpc>
                  <a:spcPts val="4514"/>
                </a:lnSpc>
                <a:buAutoNum type="arabicPeriod" startAt="1"/>
              </a:pPr>
              <a:r>
                <a:rPr lang="en-US" sz="3224">
                  <a:solidFill>
                    <a:srgbClr val="084F5F"/>
                  </a:solidFill>
                  <a:latin typeface="Mommi"/>
                </a:rPr>
                <a:t>The Model should be scalable to handle large volumes of user data and search queries.</a:t>
              </a:r>
            </a:p>
            <a:p>
              <a:pPr algn="just" marL="696145" indent="-348072" lvl="1">
                <a:lnSpc>
                  <a:spcPts val="4514"/>
                </a:lnSpc>
                <a:buAutoNum type="arabicPeriod" startAt="1"/>
              </a:pPr>
              <a:r>
                <a:rPr lang="en-US" sz="3224">
                  <a:solidFill>
                    <a:srgbClr val="084F5F"/>
                  </a:solidFill>
                  <a:latin typeface="Mommi"/>
                </a:rPr>
                <a:t>It should be responsive and provide real-time suggestions.</a:t>
              </a:r>
            </a:p>
            <a:p>
              <a:pPr algn="just" marL="696145" indent="-348072" lvl="1">
                <a:lnSpc>
                  <a:spcPts val="4514"/>
                </a:lnSpc>
                <a:buAutoNum type="arabicPeriod" startAt="1"/>
              </a:pPr>
              <a:r>
                <a:rPr lang="en-US" sz="3224">
                  <a:solidFill>
                    <a:srgbClr val="084F5F"/>
                  </a:solidFill>
                  <a:latin typeface="Mommi"/>
                </a:rPr>
                <a:t>Maintain user privacy and data security.</a:t>
              </a:r>
            </a:p>
            <a:p>
              <a:pPr algn="just" marL="696145" indent="-348072" lvl="1">
                <a:lnSpc>
                  <a:spcPts val="4514"/>
                </a:lnSpc>
                <a:buAutoNum type="arabicPeriod" startAt="1"/>
              </a:pPr>
              <a:r>
                <a:rPr lang="en-US" sz="3224">
                  <a:solidFill>
                    <a:srgbClr val="084F5F"/>
                  </a:solidFill>
                  <a:latin typeface="Mommi"/>
                </a:rPr>
                <a:t>Secure storage and transmission of user data.</a:t>
              </a:r>
            </a:p>
            <a:p>
              <a:pPr algn="just" marL="696145" indent="-348072" lvl="1">
                <a:lnSpc>
                  <a:spcPts val="4514"/>
                </a:lnSpc>
                <a:buAutoNum type="arabicPeriod" startAt="1"/>
              </a:pPr>
              <a:r>
                <a:rPr lang="en-US" sz="3224">
                  <a:solidFill>
                    <a:srgbClr val="084F5F"/>
                  </a:solidFill>
                  <a:latin typeface="Mommi"/>
                </a:rPr>
                <a:t>Users of any level of expertise should find this model to be simple to use.</a:t>
              </a:r>
            </a:p>
            <a:p>
              <a:pPr algn="just" marL="696145" indent="-348072" lvl="1">
                <a:lnSpc>
                  <a:spcPts val="4514"/>
                </a:lnSpc>
                <a:buAutoNum type="arabicPeriod" startAt="1"/>
              </a:pPr>
              <a:r>
                <a:rPr lang="en-US" sz="3224">
                  <a:solidFill>
                    <a:srgbClr val="084F5F"/>
                  </a:solidFill>
                  <a:latin typeface="Mommi"/>
                </a:rPr>
                <a:t>Users should always be able to access the model and it should be reliable. </a:t>
              </a:r>
            </a:p>
            <a:p>
              <a:pPr algn="just" marL="696145" indent="-348072" lvl="1">
                <a:lnSpc>
                  <a:spcPts val="4514"/>
                </a:lnSpc>
                <a:buAutoNum type="arabicPeriod" startAt="1"/>
              </a:pPr>
              <a:r>
                <a:rPr lang="en-US" sz="3224">
                  <a:solidFill>
                    <a:srgbClr val="084F5F"/>
                  </a:solidFill>
                  <a:latin typeface="Mommi"/>
                </a:rPr>
                <a:t>This model should be accessible to users with disabilities. </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B8D5E3"/>
        </a:solidFill>
      </p:bgPr>
    </p:bg>
    <p:spTree>
      <p:nvGrpSpPr>
        <p:cNvPr id="1" name=""/>
        <p:cNvGrpSpPr/>
        <p:nvPr/>
      </p:nvGrpSpPr>
      <p:grpSpPr>
        <a:xfrm>
          <a:off x="0" y="0"/>
          <a:ext cx="0" cy="0"/>
          <a:chOff x="0" y="0"/>
          <a:chExt cx="0" cy="0"/>
        </a:xfrm>
      </p:grpSpPr>
      <p:grpSp>
        <p:nvGrpSpPr>
          <p:cNvPr name="Group 2" id="2"/>
          <p:cNvGrpSpPr/>
          <p:nvPr/>
        </p:nvGrpSpPr>
        <p:grpSpPr>
          <a:xfrm rot="0">
            <a:off x="-394351" y="-82250"/>
            <a:ext cx="18682351" cy="10947506"/>
            <a:chOff x="0" y="0"/>
            <a:chExt cx="24909802" cy="14596674"/>
          </a:xfrm>
        </p:grpSpPr>
        <p:grpSp>
          <p:nvGrpSpPr>
            <p:cNvPr name="Group 3" id="3"/>
            <p:cNvGrpSpPr/>
            <p:nvPr/>
          </p:nvGrpSpPr>
          <p:grpSpPr>
            <a:xfrm rot="0">
              <a:off x="4057828" y="1568504"/>
              <a:ext cx="16735140" cy="1419990"/>
              <a:chOff x="0" y="0"/>
              <a:chExt cx="3028010" cy="256929"/>
            </a:xfrm>
          </p:grpSpPr>
          <p:sp>
            <p:nvSpPr>
              <p:cNvPr name="Freeform 4" id="4"/>
              <p:cNvSpPr/>
              <p:nvPr/>
            </p:nvSpPr>
            <p:spPr>
              <a:xfrm flipH="false" flipV="false" rot="0">
                <a:off x="0" y="0"/>
                <a:ext cx="3028010" cy="256929"/>
              </a:xfrm>
              <a:custGeom>
                <a:avLst/>
                <a:gdLst/>
                <a:ahLst/>
                <a:cxnLst/>
                <a:rect r="r" b="b" t="t" l="l"/>
                <a:pathLst>
                  <a:path h="256929" w="3028010">
                    <a:moveTo>
                      <a:pt x="203200" y="0"/>
                    </a:moveTo>
                    <a:lnTo>
                      <a:pt x="3028010" y="0"/>
                    </a:lnTo>
                    <a:lnTo>
                      <a:pt x="2824810" y="256929"/>
                    </a:lnTo>
                    <a:lnTo>
                      <a:pt x="0" y="256929"/>
                    </a:lnTo>
                    <a:lnTo>
                      <a:pt x="203200" y="0"/>
                    </a:lnTo>
                    <a:close/>
                  </a:path>
                </a:pathLst>
              </a:custGeom>
              <a:solidFill>
                <a:srgbClr val="112548"/>
              </a:solidFill>
            </p:spPr>
          </p:sp>
          <p:sp>
            <p:nvSpPr>
              <p:cNvPr name="TextBox 5" id="5"/>
              <p:cNvSpPr txBox="true"/>
              <p:nvPr/>
            </p:nvSpPr>
            <p:spPr>
              <a:xfrm>
                <a:off x="101600" y="-38100"/>
                <a:ext cx="2824810" cy="29502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8922405" y="1751343"/>
              <a:ext cx="2139106" cy="1871718"/>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8" id="8"/>
              <p:cNvSpPr txBox="true"/>
              <p:nvPr/>
            </p:nvSpPr>
            <p:spPr>
              <a:xfrm>
                <a:off x="127000" y="12700"/>
                <a:ext cx="558800" cy="3683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977615" y="4450701"/>
              <a:ext cx="19310079" cy="7406700"/>
              <a:chOff x="0" y="0"/>
              <a:chExt cx="3814336" cy="1463052"/>
            </a:xfrm>
          </p:grpSpPr>
          <p:sp>
            <p:nvSpPr>
              <p:cNvPr name="Freeform 10" id="10"/>
              <p:cNvSpPr/>
              <p:nvPr/>
            </p:nvSpPr>
            <p:spPr>
              <a:xfrm flipH="false" flipV="false" rot="0">
                <a:off x="0" y="0"/>
                <a:ext cx="3814337" cy="1463052"/>
              </a:xfrm>
              <a:custGeom>
                <a:avLst/>
                <a:gdLst/>
                <a:ahLst/>
                <a:cxnLst/>
                <a:rect r="r" b="b" t="t" l="l"/>
                <a:pathLst>
                  <a:path h="1463052" w="3814337">
                    <a:moveTo>
                      <a:pt x="27263" y="0"/>
                    </a:moveTo>
                    <a:lnTo>
                      <a:pt x="3787073" y="0"/>
                    </a:lnTo>
                    <a:cubicBezTo>
                      <a:pt x="3794304" y="0"/>
                      <a:pt x="3801239" y="2872"/>
                      <a:pt x="3806351" y="7985"/>
                    </a:cubicBezTo>
                    <a:cubicBezTo>
                      <a:pt x="3811464" y="13098"/>
                      <a:pt x="3814337" y="20032"/>
                      <a:pt x="3814337" y="27263"/>
                    </a:cubicBezTo>
                    <a:lnTo>
                      <a:pt x="3814337" y="1435789"/>
                    </a:lnTo>
                    <a:cubicBezTo>
                      <a:pt x="3814337" y="1450846"/>
                      <a:pt x="3802130" y="1463052"/>
                      <a:pt x="3787073" y="1463052"/>
                    </a:cubicBezTo>
                    <a:lnTo>
                      <a:pt x="27263" y="1463052"/>
                    </a:lnTo>
                    <a:cubicBezTo>
                      <a:pt x="20032" y="1463052"/>
                      <a:pt x="13098" y="1460179"/>
                      <a:pt x="7985" y="1455067"/>
                    </a:cubicBezTo>
                    <a:cubicBezTo>
                      <a:pt x="2872" y="1449954"/>
                      <a:pt x="0" y="1443019"/>
                      <a:pt x="0" y="1435789"/>
                    </a:cubicBezTo>
                    <a:lnTo>
                      <a:pt x="0" y="27263"/>
                    </a:lnTo>
                    <a:cubicBezTo>
                      <a:pt x="0" y="20032"/>
                      <a:pt x="2872" y="13098"/>
                      <a:pt x="7985" y="7985"/>
                    </a:cubicBezTo>
                    <a:cubicBezTo>
                      <a:pt x="13098" y="2872"/>
                      <a:pt x="20032" y="0"/>
                      <a:pt x="27263" y="0"/>
                    </a:cubicBezTo>
                    <a:close/>
                  </a:path>
                </a:pathLst>
              </a:custGeom>
              <a:solidFill>
                <a:srgbClr val="FFFFFF"/>
              </a:solidFill>
            </p:spPr>
          </p:sp>
          <p:sp>
            <p:nvSpPr>
              <p:cNvPr name="TextBox 11" id="11"/>
              <p:cNvSpPr txBox="true"/>
              <p:nvPr/>
            </p:nvSpPr>
            <p:spPr>
              <a:xfrm>
                <a:off x="0" y="-38100"/>
                <a:ext cx="3814336" cy="1501152"/>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636077" y="9414844"/>
              <a:ext cx="1918517" cy="2442556"/>
            </a:xfrm>
            <a:custGeom>
              <a:avLst/>
              <a:gdLst/>
              <a:ahLst/>
              <a:cxnLst/>
              <a:rect r="r" b="b" t="t" l="l"/>
              <a:pathLst>
                <a:path h="2442556" w="1918517">
                  <a:moveTo>
                    <a:pt x="0" y="0"/>
                  </a:moveTo>
                  <a:lnTo>
                    <a:pt x="1918517" y="0"/>
                  </a:lnTo>
                  <a:lnTo>
                    <a:pt x="1918517" y="2442556"/>
                  </a:lnTo>
                  <a:lnTo>
                    <a:pt x="0" y="2442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20156801" y="3332070"/>
              <a:ext cx="1996232" cy="1390104"/>
            </a:xfrm>
            <a:custGeom>
              <a:avLst/>
              <a:gdLst/>
              <a:ahLst/>
              <a:cxnLst/>
              <a:rect r="r" b="b" t="t" l="l"/>
              <a:pathLst>
                <a:path h="1390104" w="1996232">
                  <a:moveTo>
                    <a:pt x="0" y="0"/>
                  </a:moveTo>
                  <a:lnTo>
                    <a:pt x="1996232" y="0"/>
                  </a:lnTo>
                  <a:lnTo>
                    <a:pt x="1996232" y="1390103"/>
                  </a:lnTo>
                  <a:lnTo>
                    <a:pt x="0" y="13901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3764895">
              <a:off x="21459099" y="10678960"/>
              <a:ext cx="1369225" cy="1519251"/>
            </a:xfrm>
            <a:custGeom>
              <a:avLst/>
              <a:gdLst/>
              <a:ahLst/>
              <a:cxnLst/>
              <a:rect r="r" b="b" t="t" l="l"/>
              <a:pathLst>
                <a:path h="1519251" w="1369225">
                  <a:moveTo>
                    <a:pt x="0" y="0"/>
                  </a:moveTo>
                  <a:lnTo>
                    <a:pt x="1369224" y="0"/>
                  </a:lnTo>
                  <a:lnTo>
                    <a:pt x="1369224" y="1519250"/>
                  </a:lnTo>
                  <a:lnTo>
                    <a:pt x="0" y="15192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525802" y="10039676"/>
              <a:ext cx="3827539" cy="4556999"/>
            </a:xfrm>
            <a:custGeom>
              <a:avLst/>
              <a:gdLst/>
              <a:ahLst/>
              <a:cxnLst/>
              <a:rect r="r" b="b" t="t" l="l"/>
              <a:pathLst>
                <a:path h="4556999" w="3827539">
                  <a:moveTo>
                    <a:pt x="0" y="0"/>
                  </a:moveTo>
                  <a:lnTo>
                    <a:pt x="3827539" y="0"/>
                  </a:lnTo>
                  <a:lnTo>
                    <a:pt x="3827539" y="4556998"/>
                  </a:lnTo>
                  <a:lnTo>
                    <a:pt x="0" y="45569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true" flipV="true" rot="0">
              <a:off x="21061511" y="0"/>
              <a:ext cx="3827539" cy="4556999"/>
            </a:xfrm>
            <a:custGeom>
              <a:avLst/>
              <a:gdLst/>
              <a:ahLst/>
              <a:cxnLst/>
              <a:rect r="r" b="b" t="t" l="l"/>
              <a:pathLst>
                <a:path h="4556999" w="3827539">
                  <a:moveTo>
                    <a:pt x="3827539" y="4556999"/>
                  </a:moveTo>
                  <a:lnTo>
                    <a:pt x="0" y="4556999"/>
                  </a:lnTo>
                  <a:lnTo>
                    <a:pt x="0" y="0"/>
                  </a:lnTo>
                  <a:lnTo>
                    <a:pt x="3827539" y="0"/>
                  </a:lnTo>
                  <a:lnTo>
                    <a:pt x="3827539" y="4556999"/>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7" id="17"/>
            <p:cNvGrpSpPr/>
            <p:nvPr/>
          </p:nvGrpSpPr>
          <p:grpSpPr>
            <a:xfrm rot="-3633894">
              <a:off x="3825710" y="1342640"/>
              <a:ext cx="2139106" cy="1871718"/>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19" id="19"/>
              <p:cNvSpPr txBox="true"/>
              <p:nvPr/>
            </p:nvSpPr>
            <p:spPr>
              <a:xfrm>
                <a:off x="127000" y="12700"/>
                <a:ext cx="558800" cy="3683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0" y="344491"/>
              <a:ext cx="3554594" cy="1887166"/>
            </a:xfrm>
            <a:custGeom>
              <a:avLst/>
              <a:gdLst/>
              <a:ahLst/>
              <a:cxnLst/>
              <a:rect r="r" b="b" t="t" l="l"/>
              <a:pathLst>
                <a:path h="1887166" w="3554594">
                  <a:moveTo>
                    <a:pt x="0" y="0"/>
                  </a:moveTo>
                  <a:lnTo>
                    <a:pt x="3554594" y="0"/>
                  </a:lnTo>
                  <a:lnTo>
                    <a:pt x="3554594" y="1887166"/>
                  </a:lnTo>
                  <a:lnTo>
                    <a:pt x="0" y="18871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1" id="21"/>
            <p:cNvSpPr txBox="true"/>
            <p:nvPr/>
          </p:nvSpPr>
          <p:spPr>
            <a:xfrm rot="0">
              <a:off x="6055475" y="1167621"/>
              <a:ext cx="12866930" cy="1651823"/>
            </a:xfrm>
            <a:prstGeom prst="rect">
              <a:avLst/>
            </a:prstGeom>
          </p:spPr>
          <p:txBody>
            <a:bodyPr anchor="t" rtlCol="false" tIns="0" lIns="0" bIns="0" rIns="0">
              <a:spAutoFit/>
            </a:bodyPr>
            <a:lstStyle/>
            <a:p>
              <a:pPr algn="ctr">
                <a:lnSpc>
                  <a:spcPts val="8174"/>
                </a:lnSpc>
              </a:pPr>
              <a:r>
                <a:rPr lang="en-US" sz="5838">
                  <a:solidFill>
                    <a:srgbClr val="FFFFFF"/>
                  </a:solidFill>
                  <a:latin typeface="Mommi Bold"/>
                </a:rPr>
                <a:t>Hardware Requirements</a:t>
              </a:r>
            </a:p>
          </p:txBody>
        </p:sp>
        <p:sp>
          <p:nvSpPr>
            <p:cNvPr name="Freeform 22" id="22"/>
            <p:cNvSpPr/>
            <p:nvPr/>
          </p:nvSpPr>
          <p:spPr>
            <a:xfrm flipH="false" flipV="false" rot="0">
              <a:off x="21355208" y="12318175"/>
              <a:ext cx="3554594" cy="1887166"/>
            </a:xfrm>
            <a:custGeom>
              <a:avLst/>
              <a:gdLst/>
              <a:ahLst/>
              <a:cxnLst/>
              <a:rect r="r" b="b" t="t" l="l"/>
              <a:pathLst>
                <a:path h="1887166" w="3554594">
                  <a:moveTo>
                    <a:pt x="0" y="0"/>
                  </a:moveTo>
                  <a:lnTo>
                    <a:pt x="3554594" y="0"/>
                  </a:lnTo>
                  <a:lnTo>
                    <a:pt x="3554594" y="1887166"/>
                  </a:lnTo>
                  <a:lnTo>
                    <a:pt x="0" y="18871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3" id="23"/>
            <p:cNvSpPr txBox="true"/>
            <p:nvPr/>
          </p:nvSpPr>
          <p:spPr>
            <a:xfrm rot="0">
              <a:off x="2977615" y="4621605"/>
              <a:ext cx="18697293" cy="6965288"/>
            </a:xfrm>
            <a:prstGeom prst="rect">
              <a:avLst/>
            </a:prstGeom>
          </p:spPr>
          <p:txBody>
            <a:bodyPr anchor="t" rtlCol="false" tIns="0" lIns="0" bIns="0" rIns="0">
              <a:spAutoFit/>
            </a:bodyPr>
            <a:lstStyle/>
            <a:p>
              <a:pPr algn="just" marL="570959" indent="-285479" lvl="1">
                <a:lnSpc>
                  <a:spcPts val="3702"/>
                </a:lnSpc>
                <a:buFont typeface="Arial"/>
                <a:buChar char="•"/>
              </a:pPr>
              <a:r>
                <a:rPr lang="en-US" sz="2644">
                  <a:solidFill>
                    <a:srgbClr val="084F5F"/>
                  </a:solidFill>
                  <a:latin typeface="Mommi Bold"/>
                </a:rPr>
                <a:t>CPU:</a:t>
              </a:r>
              <a:r>
                <a:rPr lang="en-US" sz="2644">
                  <a:solidFill>
                    <a:srgbClr val="084F5F"/>
                  </a:solidFill>
                  <a:latin typeface="Mommi"/>
                </a:rPr>
                <a:t> A multi-core processor with decent clock speed is recommended for efficient code execution and handling of background tasks.</a:t>
              </a:r>
            </a:p>
            <a:p>
              <a:pPr algn="just" marL="570959" indent="-285479" lvl="1">
                <a:lnSpc>
                  <a:spcPts val="3702"/>
                </a:lnSpc>
                <a:buFont typeface="Arial"/>
                <a:buChar char="•"/>
              </a:pPr>
              <a:r>
                <a:rPr lang="en-US" sz="2644">
                  <a:solidFill>
                    <a:srgbClr val="084F5F"/>
                  </a:solidFill>
                  <a:latin typeface="Mommi Bold"/>
                </a:rPr>
                <a:t>RAM: </a:t>
              </a:r>
              <a:r>
                <a:rPr lang="en-US" sz="2644">
                  <a:solidFill>
                    <a:srgbClr val="084F5F"/>
                  </a:solidFill>
                  <a:latin typeface="Mommi"/>
                </a:rPr>
                <a:t>At least 16GB of RAM is recommended to ensure smooth operation, especially while working with large datasets or complex models.</a:t>
              </a:r>
            </a:p>
            <a:p>
              <a:pPr algn="just" marL="570959" indent="-285479" lvl="1">
                <a:lnSpc>
                  <a:spcPts val="3702"/>
                </a:lnSpc>
                <a:buFont typeface="Arial"/>
                <a:buChar char="•"/>
              </a:pPr>
              <a:r>
                <a:rPr lang="en-US" sz="2644">
                  <a:solidFill>
                    <a:srgbClr val="084F5F"/>
                  </a:solidFill>
                  <a:latin typeface="Mommi Bold"/>
                </a:rPr>
                <a:t>Storage:</a:t>
              </a:r>
              <a:r>
                <a:rPr lang="en-US" sz="2644">
                  <a:solidFill>
                    <a:srgbClr val="084F5F"/>
                  </a:solidFill>
                  <a:latin typeface="Mommi"/>
                </a:rPr>
                <a:t> Sufficient storage space (SSD preferred for faster data access) is needed to accommodate the project's code, datasets, and any pre-trained models.</a:t>
              </a:r>
            </a:p>
            <a:p>
              <a:pPr algn="just" marL="570959" indent="-285479" lvl="1">
                <a:lnSpc>
                  <a:spcPts val="3702"/>
                </a:lnSpc>
                <a:buFont typeface="Arial"/>
                <a:buChar char="•"/>
              </a:pPr>
              <a:r>
                <a:rPr lang="en-US" sz="2644">
                  <a:solidFill>
                    <a:srgbClr val="084F5F"/>
                  </a:solidFill>
                  <a:latin typeface="Mommi Bold"/>
                </a:rPr>
                <a:t>Graphics Processing Unit (GPU):</a:t>
              </a:r>
              <a:r>
                <a:rPr lang="en-US" sz="2644">
                  <a:solidFill>
                    <a:srgbClr val="084F5F"/>
                  </a:solidFill>
                  <a:latin typeface="Mommi"/>
                </a:rPr>
                <a:t> This is the crucial component for the project, as it allows for efficient training and running of LLMs.</a:t>
              </a:r>
            </a:p>
            <a:p>
              <a:pPr algn="just" marL="570959" indent="-285479" lvl="1">
                <a:lnSpc>
                  <a:spcPts val="3702"/>
                </a:lnSpc>
                <a:buFont typeface="Arial"/>
                <a:buChar char="•"/>
              </a:pPr>
              <a:r>
                <a:rPr lang="en-US" sz="2644">
                  <a:solidFill>
                    <a:srgbClr val="084F5F"/>
                  </a:solidFill>
                  <a:latin typeface="Mommi Bold"/>
                </a:rPr>
                <a:t>GPU Memory: </a:t>
              </a:r>
              <a:r>
                <a:rPr lang="en-US" sz="2644">
                  <a:solidFill>
                    <a:srgbClr val="084F5F"/>
                  </a:solidFill>
                  <a:latin typeface="Mommi"/>
                </a:rPr>
                <a:t>The required GPU memory (VRAM) depends heavily on the specific LLM models used in the project.</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B8D5E3"/>
        </a:solidFill>
      </p:bgPr>
    </p:bg>
    <p:spTree>
      <p:nvGrpSpPr>
        <p:cNvPr id="1" name=""/>
        <p:cNvGrpSpPr/>
        <p:nvPr/>
      </p:nvGrpSpPr>
      <p:grpSpPr>
        <a:xfrm>
          <a:off x="0" y="0"/>
          <a:ext cx="0" cy="0"/>
          <a:chOff x="0" y="0"/>
          <a:chExt cx="0" cy="0"/>
        </a:xfrm>
      </p:grpSpPr>
      <p:grpSp>
        <p:nvGrpSpPr>
          <p:cNvPr name="Group 2" id="2"/>
          <p:cNvGrpSpPr/>
          <p:nvPr/>
        </p:nvGrpSpPr>
        <p:grpSpPr>
          <a:xfrm rot="0">
            <a:off x="-394351" y="-82250"/>
            <a:ext cx="18682351" cy="10947506"/>
            <a:chOff x="0" y="0"/>
            <a:chExt cx="24909802" cy="14596674"/>
          </a:xfrm>
        </p:grpSpPr>
        <p:grpSp>
          <p:nvGrpSpPr>
            <p:cNvPr name="Group 3" id="3"/>
            <p:cNvGrpSpPr/>
            <p:nvPr/>
          </p:nvGrpSpPr>
          <p:grpSpPr>
            <a:xfrm rot="0">
              <a:off x="4057828" y="1568504"/>
              <a:ext cx="16735140" cy="1419990"/>
              <a:chOff x="0" y="0"/>
              <a:chExt cx="3028010" cy="256929"/>
            </a:xfrm>
          </p:grpSpPr>
          <p:sp>
            <p:nvSpPr>
              <p:cNvPr name="Freeform 4" id="4"/>
              <p:cNvSpPr/>
              <p:nvPr/>
            </p:nvSpPr>
            <p:spPr>
              <a:xfrm flipH="false" flipV="false" rot="0">
                <a:off x="0" y="0"/>
                <a:ext cx="3028010" cy="256929"/>
              </a:xfrm>
              <a:custGeom>
                <a:avLst/>
                <a:gdLst/>
                <a:ahLst/>
                <a:cxnLst/>
                <a:rect r="r" b="b" t="t" l="l"/>
                <a:pathLst>
                  <a:path h="256929" w="3028010">
                    <a:moveTo>
                      <a:pt x="203200" y="0"/>
                    </a:moveTo>
                    <a:lnTo>
                      <a:pt x="3028010" y="0"/>
                    </a:lnTo>
                    <a:lnTo>
                      <a:pt x="2824810" y="256929"/>
                    </a:lnTo>
                    <a:lnTo>
                      <a:pt x="0" y="256929"/>
                    </a:lnTo>
                    <a:lnTo>
                      <a:pt x="203200" y="0"/>
                    </a:lnTo>
                    <a:close/>
                  </a:path>
                </a:pathLst>
              </a:custGeom>
              <a:solidFill>
                <a:srgbClr val="112548"/>
              </a:solidFill>
            </p:spPr>
          </p:sp>
          <p:sp>
            <p:nvSpPr>
              <p:cNvPr name="TextBox 5" id="5"/>
              <p:cNvSpPr txBox="true"/>
              <p:nvPr/>
            </p:nvSpPr>
            <p:spPr>
              <a:xfrm>
                <a:off x="101600" y="-38100"/>
                <a:ext cx="2824810" cy="29502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8922405" y="1751343"/>
              <a:ext cx="2139106" cy="1871718"/>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8" id="8"/>
              <p:cNvSpPr txBox="true"/>
              <p:nvPr/>
            </p:nvSpPr>
            <p:spPr>
              <a:xfrm>
                <a:off x="127000" y="12700"/>
                <a:ext cx="558800" cy="3683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977615" y="4450701"/>
              <a:ext cx="19310079" cy="7406700"/>
              <a:chOff x="0" y="0"/>
              <a:chExt cx="3814336" cy="1463052"/>
            </a:xfrm>
          </p:grpSpPr>
          <p:sp>
            <p:nvSpPr>
              <p:cNvPr name="Freeform 10" id="10"/>
              <p:cNvSpPr/>
              <p:nvPr/>
            </p:nvSpPr>
            <p:spPr>
              <a:xfrm flipH="false" flipV="false" rot="0">
                <a:off x="0" y="0"/>
                <a:ext cx="3814337" cy="1463052"/>
              </a:xfrm>
              <a:custGeom>
                <a:avLst/>
                <a:gdLst/>
                <a:ahLst/>
                <a:cxnLst/>
                <a:rect r="r" b="b" t="t" l="l"/>
                <a:pathLst>
                  <a:path h="1463052" w="3814337">
                    <a:moveTo>
                      <a:pt x="27263" y="0"/>
                    </a:moveTo>
                    <a:lnTo>
                      <a:pt x="3787073" y="0"/>
                    </a:lnTo>
                    <a:cubicBezTo>
                      <a:pt x="3794304" y="0"/>
                      <a:pt x="3801239" y="2872"/>
                      <a:pt x="3806351" y="7985"/>
                    </a:cubicBezTo>
                    <a:cubicBezTo>
                      <a:pt x="3811464" y="13098"/>
                      <a:pt x="3814337" y="20032"/>
                      <a:pt x="3814337" y="27263"/>
                    </a:cubicBezTo>
                    <a:lnTo>
                      <a:pt x="3814337" y="1435789"/>
                    </a:lnTo>
                    <a:cubicBezTo>
                      <a:pt x="3814337" y="1450846"/>
                      <a:pt x="3802130" y="1463052"/>
                      <a:pt x="3787073" y="1463052"/>
                    </a:cubicBezTo>
                    <a:lnTo>
                      <a:pt x="27263" y="1463052"/>
                    </a:lnTo>
                    <a:cubicBezTo>
                      <a:pt x="20032" y="1463052"/>
                      <a:pt x="13098" y="1460179"/>
                      <a:pt x="7985" y="1455067"/>
                    </a:cubicBezTo>
                    <a:cubicBezTo>
                      <a:pt x="2872" y="1449954"/>
                      <a:pt x="0" y="1443019"/>
                      <a:pt x="0" y="1435789"/>
                    </a:cubicBezTo>
                    <a:lnTo>
                      <a:pt x="0" y="27263"/>
                    </a:lnTo>
                    <a:cubicBezTo>
                      <a:pt x="0" y="20032"/>
                      <a:pt x="2872" y="13098"/>
                      <a:pt x="7985" y="7985"/>
                    </a:cubicBezTo>
                    <a:cubicBezTo>
                      <a:pt x="13098" y="2872"/>
                      <a:pt x="20032" y="0"/>
                      <a:pt x="27263" y="0"/>
                    </a:cubicBezTo>
                    <a:close/>
                  </a:path>
                </a:pathLst>
              </a:custGeom>
              <a:solidFill>
                <a:srgbClr val="FFFFFF"/>
              </a:solidFill>
            </p:spPr>
          </p:sp>
          <p:sp>
            <p:nvSpPr>
              <p:cNvPr name="TextBox 11" id="11"/>
              <p:cNvSpPr txBox="true"/>
              <p:nvPr/>
            </p:nvSpPr>
            <p:spPr>
              <a:xfrm>
                <a:off x="0" y="-38100"/>
                <a:ext cx="3814336" cy="1501152"/>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636077" y="9414844"/>
              <a:ext cx="1918517" cy="2442556"/>
            </a:xfrm>
            <a:custGeom>
              <a:avLst/>
              <a:gdLst/>
              <a:ahLst/>
              <a:cxnLst/>
              <a:rect r="r" b="b" t="t" l="l"/>
              <a:pathLst>
                <a:path h="2442556" w="1918517">
                  <a:moveTo>
                    <a:pt x="0" y="0"/>
                  </a:moveTo>
                  <a:lnTo>
                    <a:pt x="1918517" y="0"/>
                  </a:lnTo>
                  <a:lnTo>
                    <a:pt x="1918517" y="2442556"/>
                  </a:lnTo>
                  <a:lnTo>
                    <a:pt x="0" y="2442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20156801" y="3332070"/>
              <a:ext cx="1996232" cy="1390104"/>
            </a:xfrm>
            <a:custGeom>
              <a:avLst/>
              <a:gdLst/>
              <a:ahLst/>
              <a:cxnLst/>
              <a:rect r="r" b="b" t="t" l="l"/>
              <a:pathLst>
                <a:path h="1390104" w="1996232">
                  <a:moveTo>
                    <a:pt x="0" y="0"/>
                  </a:moveTo>
                  <a:lnTo>
                    <a:pt x="1996232" y="0"/>
                  </a:lnTo>
                  <a:lnTo>
                    <a:pt x="1996232" y="1390103"/>
                  </a:lnTo>
                  <a:lnTo>
                    <a:pt x="0" y="13901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3764895">
              <a:off x="21459099" y="10678960"/>
              <a:ext cx="1369225" cy="1519251"/>
            </a:xfrm>
            <a:custGeom>
              <a:avLst/>
              <a:gdLst/>
              <a:ahLst/>
              <a:cxnLst/>
              <a:rect r="r" b="b" t="t" l="l"/>
              <a:pathLst>
                <a:path h="1519251" w="1369225">
                  <a:moveTo>
                    <a:pt x="0" y="0"/>
                  </a:moveTo>
                  <a:lnTo>
                    <a:pt x="1369224" y="0"/>
                  </a:lnTo>
                  <a:lnTo>
                    <a:pt x="1369224" y="1519250"/>
                  </a:lnTo>
                  <a:lnTo>
                    <a:pt x="0" y="15192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525802" y="10039676"/>
              <a:ext cx="3827539" cy="4556999"/>
            </a:xfrm>
            <a:custGeom>
              <a:avLst/>
              <a:gdLst/>
              <a:ahLst/>
              <a:cxnLst/>
              <a:rect r="r" b="b" t="t" l="l"/>
              <a:pathLst>
                <a:path h="4556999" w="3827539">
                  <a:moveTo>
                    <a:pt x="0" y="0"/>
                  </a:moveTo>
                  <a:lnTo>
                    <a:pt x="3827539" y="0"/>
                  </a:lnTo>
                  <a:lnTo>
                    <a:pt x="3827539" y="4556998"/>
                  </a:lnTo>
                  <a:lnTo>
                    <a:pt x="0" y="45569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true" flipV="true" rot="0">
              <a:off x="21061511" y="0"/>
              <a:ext cx="3827539" cy="4556999"/>
            </a:xfrm>
            <a:custGeom>
              <a:avLst/>
              <a:gdLst/>
              <a:ahLst/>
              <a:cxnLst/>
              <a:rect r="r" b="b" t="t" l="l"/>
              <a:pathLst>
                <a:path h="4556999" w="3827539">
                  <a:moveTo>
                    <a:pt x="3827539" y="4556999"/>
                  </a:moveTo>
                  <a:lnTo>
                    <a:pt x="0" y="4556999"/>
                  </a:lnTo>
                  <a:lnTo>
                    <a:pt x="0" y="0"/>
                  </a:lnTo>
                  <a:lnTo>
                    <a:pt x="3827539" y="0"/>
                  </a:lnTo>
                  <a:lnTo>
                    <a:pt x="3827539" y="4556999"/>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7" id="17"/>
            <p:cNvGrpSpPr/>
            <p:nvPr/>
          </p:nvGrpSpPr>
          <p:grpSpPr>
            <a:xfrm rot="-3633894">
              <a:off x="3825710" y="1342640"/>
              <a:ext cx="2139106" cy="1871718"/>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19" id="19"/>
              <p:cNvSpPr txBox="true"/>
              <p:nvPr/>
            </p:nvSpPr>
            <p:spPr>
              <a:xfrm>
                <a:off x="127000" y="12700"/>
                <a:ext cx="558800" cy="3683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0" y="344491"/>
              <a:ext cx="3554594" cy="1887166"/>
            </a:xfrm>
            <a:custGeom>
              <a:avLst/>
              <a:gdLst/>
              <a:ahLst/>
              <a:cxnLst/>
              <a:rect r="r" b="b" t="t" l="l"/>
              <a:pathLst>
                <a:path h="1887166" w="3554594">
                  <a:moveTo>
                    <a:pt x="0" y="0"/>
                  </a:moveTo>
                  <a:lnTo>
                    <a:pt x="3554594" y="0"/>
                  </a:lnTo>
                  <a:lnTo>
                    <a:pt x="3554594" y="1887166"/>
                  </a:lnTo>
                  <a:lnTo>
                    <a:pt x="0" y="18871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1" id="21"/>
            <p:cNvSpPr txBox="true"/>
            <p:nvPr/>
          </p:nvSpPr>
          <p:spPr>
            <a:xfrm rot="0">
              <a:off x="6227984" y="1167621"/>
              <a:ext cx="12521913" cy="1651823"/>
            </a:xfrm>
            <a:prstGeom prst="rect">
              <a:avLst/>
            </a:prstGeom>
          </p:spPr>
          <p:txBody>
            <a:bodyPr anchor="t" rtlCol="false" tIns="0" lIns="0" bIns="0" rIns="0">
              <a:spAutoFit/>
            </a:bodyPr>
            <a:lstStyle/>
            <a:p>
              <a:pPr algn="ctr">
                <a:lnSpc>
                  <a:spcPts val="8174"/>
                </a:lnSpc>
              </a:pPr>
              <a:r>
                <a:rPr lang="en-US" sz="5838">
                  <a:solidFill>
                    <a:srgbClr val="FFFFFF"/>
                  </a:solidFill>
                  <a:latin typeface="Mommi Bold"/>
                </a:rPr>
                <a:t>Software Requirements</a:t>
              </a:r>
            </a:p>
          </p:txBody>
        </p:sp>
        <p:sp>
          <p:nvSpPr>
            <p:cNvPr name="Freeform 22" id="22"/>
            <p:cNvSpPr/>
            <p:nvPr/>
          </p:nvSpPr>
          <p:spPr>
            <a:xfrm flipH="false" flipV="false" rot="0">
              <a:off x="21355208" y="12318175"/>
              <a:ext cx="3554594" cy="1887166"/>
            </a:xfrm>
            <a:custGeom>
              <a:avLst/>
              <a:gdLst/>
              <a:ahLst/>
              <a:cxnLst/>
              <a:rect r="r" b="b" t="t" l="l"/>
              <a:pathLst>
                <a:path h="1887166" w="3554594">
                  <a:moveTo>
                    <a:pt x="0" y="0"/>
                  </a:moveTo>
                  <a:lnTo>
                    <a:pt x="3554594" y="0"/>
                  </a:lnTo>
                  <a:lnTo>
                    <a:pt x="3554594" y="1887166"/>
                  </a:lnTo>
                  <a:lnTo>
                    <a:pt x="0" y="18871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3" id="23"/>
            <p:cNvSpPr txBox="true"/>
            <p:nvPr/>
          </p:nvSpPr>
          <p:spPr>
            <a:xfrm rot="0">
              <a:off x="3000497" y="4692756"/>
              <a:ext cx="18849802" cy="6342257"/>
            </a:xfrm>
            <a:prstGeom prst="rect">
              <a:avLst/>
            </a:prstGeom>
          </p:spPr>
          <p:txBody>
            <a:bodyPr anchor="t" rtlCol="false" tIns="0" lIns="0" bIns="0" rIns="0">
              <a:spAutoFit/>
            </a:bodyPr>
            <a:lstStyle/>
            <a:p>
              <a:pPr algn="just" marL="575616" indent="-287808" lvl="1">
                <a:lnSpc>
                  <a:spcPts val="3732"/>
                </a:lnSpc>
                <a:buFont typeface="Arial"/>
                <a:buChar char="•"/>
              </a:pPr>
              <a:r>
                <a:rPr lang="en-US" sz="2666">
                  <a:solidFill>
                    <a:srgbClr val="084F5F"/>
                  </a:solidFill>
                  <a:latin typeface="Mommi Bold"/>
                </a:rPr>
                <a:t>Python:</a:t>
              </a:r>
              <a:r>
                <a:rPr lang="en-US" sz="2666">
                  <a:solidFill>
                    <a:srgbClr val="084F5F"/>
                  </a:solidFill>
                  <a:latin typeface="Mommi"/>
                </a:rPr>
                <a:t> Version 3.6 or later is required to ensure compatibility with the utilized libraries and frameworks.</a:t>
              </a:r>
            </a:p>
            <a:p>
              <a:pPr algn="just" marL="575616" indent="-287808" lvl="1">
                <a:lnSpc>
                  <a:spcPts val="3732"/>
                </a:lnSpc>
                <a:buFont typeface="Arial"/>
                <a:buChar char="•"/>
              </a:pPr>
              <a:r>
                <a:rPr lang="en-US" sz="2666">
                  <a:solidFill>
                    <a:srgbClr val="084F5F"/>
                  </a:solidFill>
                  <a:latin typeface="Mommi Bold"/>
                </a:rPr>
                <a:t>PyTorch:</a:t>
              </a:r>
              <a:r>
                <a:rPr lang="en-US" sz="2666">
                  <a:solidFill>
                    <a:srgbClr val="084F5F"/>
                  </a:solidFill>
                  <a:latin typeface="Mommi"/>
                </a:rPr>
                <a:t> Version 1.7 or later is recommended for deep learning functionalities, especially if neural network models are used for personalization or knowledge retrieval tasks.</a:t>
              </a:r>
            </a:p>
            <a:p>
              <a:pPr algn="just" marL="575616" indent="-287808" lvl="1">
                <a:lnSpc>
                  <a:spcPts val="3732"/>
                </a:lnSpc>
                <a:buFont typeface="Arial"/>
                <a:buChar char="•"/>
              </a:pPr>
              <a:r>
                <a:rPr lang="en-US" sz="2666">
                  <a:solidFill>
                    <a:srgbClr val="084F5F"/>
                  </a:solidFill>
                  <a:latin typeface="Mommi Bold"/>
                </a:rPr>
                <a:t>ChromaDB: </a:t>
              </a:r>
              <a:r>
                <a:rPr lang="en-US" sz="2666">
                  <a:solidFill>
                    <a:srgbClr val="084F5F"/>
                  </a:solidFill>
                  <a:latin typeface="Mommi"/>
                </a:rPr>
                <a:t>Version 0.5 or later serves as the vector database for storing and retrieving vector representations of text data.</a:t>
              </a:r>
            </a:p>
            <a:p>
              <a:pPr algn="just" marL="575616" indent="-287808" lvl="1">
                <a:lnSpc>
                  <a:spcPts val="3732"/>
                </a:lnSpc>
                <a:buFont typeface="Arial"/>
                <a:buChar char="•"/>
              </a:pPr>
              <a:r>
                <a:rPr lang="en-US" sz="2666">
                  <a:solidFill>
                    <a:srgbClr val="084F5F"/>
                  </a:solidFill>
                  <a:latin typeface="Mommi Bold"/>
                </a:rPr>
                <a:t>Langchain: </a:t>
              </a:r>
              <a:r>
                <a:rPr lang="en-US" sz="2666">
                  <a:solidFill>
                    <a:srgbClr val="084F5F"/>
                  </a:solidFill>
                  <a:latin typeface="Mommi"/>
                </a:rPr>
                <a:t>Version 0.9 or later (optional) provides functionalities for working with large language models, potentially used for knowledge retrieval or other relevant tasks.</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27567" y="-442228"/>
            <a:ext cx="20942265" cy="12124319"/>
            <a:chOff x="0" y="0"/>
            <a:chExt cx="27923021" cy="16165758"/>
          </a:xfrm>
        </p:grpSpPr>
        <p:sp>
          <p:nvSpPr>
            <p:cNvPr name="Freeform 3" id="3"/>
            <p:cNvSpPr/>
            <p:nvPr/>
          </p:nvSpPr>
          <p:spPr>
            <a:xfrm flipH="false" flipV="true" rot="0">
              <a:off x="971549" y="533561"/>
              <a:ext cx="4876800" cy="1596044"/>
            </a:xfrm>
            <a:custGeom>
              <a:avLst/>
              <a:gdLst/>
              <a:ahLst/>
              <a:cxnLst/>
              <a:rect r="r" b="b" t="t" l="l"/>
              <a:pathLst>
                <a:path h="1596044" w="4876800">
                  <a:moveTo>
                    <a:pt x="0" y="1596043"/>
                  </a:moveTo>
                  <a:lnTo>
                    <a:pt x="4876800" y="1596043"/>
                  </a:lnTo>
                  <a:lnTo>
                    <a:pt x="4876800" y="0"/>
                  </a:lnTo>
                  <a:lnTo>
                    <a:pt x="0" y="0"/>
                  </a:lnTo>
                  <a:lnTo>
                    <a:pt x="0" y="159604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22301023" y="1281635"/>
              <a:ext cx="4259209" cy="1695939"/>
            </a:xfrm>
            <a:custGeom>
              <a:avLst/>
              <a:gdLst/>
              <a:ahLst/>
              <a:cxnLst/>
              <a:rect r="r" b="b" t="t" l="l"/>
              <a:pathLst>
                <a:path h="1695939" w="4259209">
                  <a:moveTo>
                    <a:pt x="0" y="0"/>
                  </a:moveTo>
                  <a:lnTo>
                    <a:pt x="4259209" y="0"/>
                  </a:lnTo>
                  <a:lnTo>
                    <a:pt x="4259209" y="1695939"/>
                  </a:lnTo>
                  <a:lnTo>
                    <a:pt x="0" y="16959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7458672" y="269898"/>
              <a:ext cx="11406835" cy="1859706"/>
            </a:xfrm>
            <a:prstGeom prst="rect">
              <a:avLst/>
            </a:prstGeom>
          </p:spPr>
          <p:txBody>
            <a:bodyPr anchor="t" rtlCol="false" tIns="0" lIns="0" bIns="0" rIns="0">
              <a:spAutoFit/>
            </a:bodyPr>
            <a:lstStyle/>
            <a:p>
              <a:pPr algn="ctr">
                <a:lnSpc>
                  <a:spcPts val="9222"/>
                </a:lnSpc>
              </a:pPr>
              <a:r>
                <a:rPr lang="en-US" sz="6587">
                  <a:solidFill>
                    <a:srgbClr val="0D839E"/>
                  </a:solidFill>
                  <a:latin typeface="Mommi Bold"/>
                </a:rPr>
                <a:t>Use Case Diagram</a:t>
              </a:r>
            </a:p>
          </p:txBody>
        </p:sp>
        <p:sp>
          <p:nvSpPr>
            <p:cNvPr name="Freeform 6" id="6"/>
            <p:cNvSpPr/>
            <p:nvPr/>
          </p:nvSpPr>
          <p:spPr>
            <a:xfrm flipH="false" flipV="false" rot="-5400000">
              <a:off x="57976" y="1903262"/>
              <a:ext cx="3722878" cy="3838829"/>
            </a:xfrm>
            <a:custGeom>
              <a:avLst/>
              <a:gdLst/>
              <a:ahLst/>
              <a:cxnLst/>
              <a:rect r="r" b="b" t="t" l="l"/>
              <a:pathLst>
                <a:path h="3838829" w="3722878">
                  <a:moveTo>
                    <a:pt x="0" y="0"/>
                  </a:moveTo>
                  <a:lnTo>
                    <a:pt x="3722878" y="0"/>
                  </a:lnTo>
                  <a:lnTo>
                    <a:pt x="3722878" y="3838829"/>
                  </a:lnTo>
                  <a:lnTo>
                    <a:pt x="0" y="38388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5400000">
              <a:off x="22121051" y="4888867"/>
              <a:ext cx="3722878" cy="3838829"/>
            </a:xfrm>
            <a:custGeom>
              <a:avLst/>
              <a:gdLst/>
              <a:ahLst/>
              <a:cxnLst/>
              <a:rect r="r" b="b" t="t" l="l"/>
              <a:pathLst>
                <a:path h="3838829" w="3722878">
                  <a:moveTo>
                    <a:pt x="0" y="0"/>
                  </a:moveTo>
                  <a:lnTo>
                    <a:pt x="3722877" y="0"/>
                  </a:lnTo>
                  <a:lnTo>
                    <a:pt x="3722877" y="3838829"/>
                  </a:lnTo>
                  <a:lnTo>
                    <a:pt x="0" y="38388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7082677" y="2129604"/>
              <a:ext cx="11555830" cy="11470369"/>
            </a:xfrm>
            <a:custGeom>
              <a:avLst/>
              <a:gdLst/>
              <a:ahLst/>
              <a:cxnLst/>
              <a:rect r="r" b="b" t="t" l="l"/>
              <a:pathLst>
                <a:path h="11470369" w="11555830">
                  <a:moveTo>
                    <a:pt x="0" y="0"/>
                  </a:moveTo>
                  <a:lnTo>
                    <a:pt x="11555829" y="0"/>
                  </a:lnTo>
                  <a:lnTo>
                    <a:pt x="11555829" y="11470369"/>
                  </a:lnTo>
                  <a:lnTo>
                    <a:pt x="0" y="11470369"/>
                  </a:lnTo>
                  <a:lnTo>
                    <a:pt x="0" y="0"/>
                  </a:lnTo>
                  <a:close/>
                </a:path>
              </a:pathLst>
            </a:custGeom>
            <a:blipFill>
              <a:blip r:embed="rId8"/>
              <a:stretch>
                <a:fillRect l="0" t="0" r="-30242" b="-2975"/>
              </a:stretch>
            </a:blipFill>
          </p:spPr>
        </p:sp>
        <p:sp>
          <p:nvSpPr>
            <p:cNvPr name="Freeform 9" id="9"/>
            <p:cNvSpPr/>
            <p:nvPr/>
          </p:nvSpPr>
          <p:spPr>
            <a:xfrm flipH="false" flipV="false" rot="0">
              <a:off x="971549" y="10920700"/>
              <a:ext cx="2897434" cy="4354068"/>
            </a:xfrm>
            <a:custGeom>
              <a:avLst/>
              <a:gdLst/>
              <a:ahLst/>
              <a:cxnLst/>
              <a:rect r="r" b="b" t="t" l="l"/>
              <a:pathLst>
                <a:path h="4354068" w="2897434">
                  <a:moveTo>
                    <a:pt x="0" y="0"/>
                  </a:moveTo>
                  <a:lnTo>
                    <a:pt x="2897435" y="0"/>
                  </a:lnTo>
                  <a:lnTo>
                    <a:pt x="2897435" y="4354068"/>
                  </a:lnTo>
                  <a:lnTo>
                    <a:pt x="0" y="435406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1539699">
              <a:off x="11503382" y="12038878"/>
              <a:ext cx="3317415" cy="3542871"/>
            </a:xfrm>
            <a:custGeom>
              <a:avLst/>
              <a:gdLst/>
              <a:ahLst/>
              <a:cxnLst/>
              <a:rect r="r" b="b" t="t" l="l"/>
              <a:pathLst>
                <a:path h="3542871" w="3317415">
                  <a:moveTo>
                    <a:pt x="0" y="0"/>
                  </a:moveTo>
                  <a:lnTo>
                    <a:pt x="3317415" y="0"/>
                  </a:lnTo>
                  <a:lnTo>
                    <a:pt x="3317415" y="3542870"/>
                  </a:lnTo>
                  <a:lnTo>
                    <a:pt x="0" y="35428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6936199" y="12666763"/>
              <a:ext cx="6206644" cy="3498995"/>
            </a:xfrm>
            <a:custGeom>
              <a:avLst/>
              <a:gdLst/>
              <a:ahLst/>
              <a:cxnLst/>
              <a:rect r="r" b="b" t="t" l="l"/>
              <a:pathLst>
                <a:path h="3498995" w="6206644">
                  <a:moveTo>
                    <a:pt x="0" y="0"/>
                  </a:moveTo>
                  <a:lnTo>
                    <a:pt x="6206643" y="0"/>
                  </a:lnTo>
                  <a:lnTo>
                    <a:pt x="6206643" y="3498995"/>
                  </a:lnTo>
                  <a:lnTo>
                    <a:pt x="0" y="349899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20112048" y="10186814"/>
              <a:ext cx="7810973" cy="5978944"/>
            </a:xfrm>
            <a:custGeom>
              <a:avLst/>
              <a:gdLst/>
              <a:ahLst/>
              <a:cxnLst/>
              <a:rect r="r" b="b" t="t" l="l"/>
              <a:pathLst>
                <a:path h="5978944" w="7810973">
                  <a:moveTo>
                    <a:pt x="0" y="0"/>
                  </a:moveTo>
                  <a:lnTo>
                    <a:pt x="7810973" y="0"/>
                  </a:lnTo>
                  <a:lnTo>
                    <a:pt x="7810973" y="5978944"/>
                  </a:lnTo>
                  <a:lnTo>
                    <a:pt x="0" y="597894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3409949" y="12776899"/>
              <a:ext cx="9952698" cy="2551510"/>
            </a:xfrm>
            <a:custGeom>
              <a:avLst/>
              <a:gdLst/>
              <a:ahLst/>
              <a:cxnLst/>
              <a:rect r="r" b="b" t="t" l="l"/>
              <a:pathLst>
                <a:path h="2551510" w="9952698">
                  <a:moveTo>
                    <a:pt x="0" y="0"/>
                  </a:moveTo>
                  <a:lnTo>
                    <a:pt x="9952698" y="0"/>
                  </a:lnTo>
                  <a:lnTo>
                    <a:pt x="9952698" y="2551510"/>
                  </a:lnTo>
                  <a:lnTo>
                    <a:pt x="0" y="255151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14820529" y="12269811"/>
              <a:ext cx="2865515" cy="3565686"/>
            </a:xfrm>
            <a:custGeom>
              <a:avLst/>
              <a:gdLst/>
              <a:ahLst/>
              <a:cxnLst/>
              <a:rect r="r" b="b" t="t" l="l"/>
              <a:pathLst>
                <a:path h="3565686" w="2865515">
                  <a:moveTo>
                    <a:pt x="0" y="0"/>
                  </a:moveTo>
                  <a:lnTo>
                    <a:pt x="2865514" y="0"/>
                  </a:lnTo>
                  <a:lnTo>
                    <a:pt x="2865514" y="3565686"/>
                  </a:lnTo>
                  <a:lnTo>
                    <a:pt x="0" y="356568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5" id="15"/>
            <p:cNvSpPr/>
            <p:nvPr/>
          </p:nvSpPr>
          <p:spPr>
            <a:xfrm flipH="false" flipV="false" rot="0">
              <a:off x="23142842" y="11495286"/>
              <a:ext cx="2575570" cy="3204895"/>
            </a:xfrm>
            <a:custGeom>
              <a:avLst/>
              <a:gdLst/>
              <a:ahLst/>
              <a:cxnLst/>
              <a:rect r="r" b="b" t="t" l="l"/>
              <a:pathLst>
                <a:path h="3204895" w="2575570">
                  <a:moveTo>
                    <a:pt x="0" y="0"/>
                  </a:moveTo>
                  <a:lnTo>
                    <a:pt x="2575571" y="0"/>
                  </a:lnTo>
                  <a:lnTo>
                    <a:pt x="2575571" y="3204896"/>
                  </a:lnTo>
                  <a:lnTo>
                    <a:pt x="0" y="320489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5119" y="-442228"/>
            <a:ext cx="19413980" cy="11013985"/>
            <a:chOff x="0" y="0"/>
            <a:chExt cx="25885307" cy="14685313"/>
          </a:xfrm>
        </p:grpSpPr>
        <p:sp>
          <p:nvSpPr>
            <p:cNvPr name="Freeform 3" id="3"/>
            <p:cNvSpPr/>
            <p:nvPr/>
          </p:nvSpPr>
          <p:spPr>
            <a:xfrm flipH="false" flipV="true" rot="0">
              <a:off x="954952" y="533561"/>
              <a:ext cx="4876800" cy="1596044"/>
            </a:xfrm>
            <a:custGeom>
              <a:avLst/>
              <a:gdLst/>
              <a:ahLst/>
              <a:cxnLst/>
              <a:rect r="r" b="b" t="t" l="l"/>
              <a:pathLst>
                <a:path h="1596044" w="4876800">
                  <a:moveTo>
                    <a:pt x="0" y="1596043"/>
                  </a:moveTo>
                  <a:lnTo>
                    <a:pt x="4876800" y="1596043"/>
                  </a:lnTo>
                  <a:lnTo>
                    <a:pt x="4876800" y="0"/>
                  </a:lnTo>
                  <a:lnTo>
                    <a:pt x="0" y="0"/>
                  </a:lnTo>
                  <a:lnTo>
                    <a:pt x="0" y="159604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22284426" y="1281635"/>
              <a:ext cx="4259209" cy="1695939"/>
            </a:xfrm>
            <a:custGeom>
              <a:avLst/>
              <a:gdLst/>
              <a:ahLst/>
              <a:cxnLst/>
              <a:rect r="r" b="b" t="t" l="l"/>
              <a:pathLst>
                <a:path h="1695939" w="4259209">
                  <a:moveTo>
                    <a:pt x="0" y="0"/>
                  </a:moveTo>
                  <a:lnTo>
                    <a:pt x="4259209" y="0"/>
                  </a:lnTo>
                  <a:lnTo>
                    <a:pt x="4259209" y="1695939"/>
                  </a:lnTo>
                  <a:lnTo>
                    <a:pt x="0" y="16959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341692" y="2362435"/>
              <a:ext cx="7918600" cy="11943203"/>
            </a:xfrm>
            <a:custGeom>
              <a:avLst/>
              <a:gdLst/>
              <a:ahLst/>
              <a:cxnLst/>
              <a:rect r="r" b="b" t="t" l="l"/>
              <a:pathLst>
                <a:path h="11943203" w="7918600">
                  <a:moveTo>
                    <a:pt x="0" y="0"/>
                  </a:moveTo>
                  <a:lnTo>
                    <a:pt x="7918600" y="0"/>
                  </a:lnTo>
                  <a:lnTo>
                    <a:pt x="7918600" y="11943203"/>
                  </a:lnTo>
                  <a:lnTo>
                    <a:pt x="0" y="11943203"/>
                  </a:lnTo>
                  <a:lnTo>
                    <a:pt x="0" y="0"/>
                  </a:lnTo>
                  <a:close/>
                </a:path>
              </a:pathLst>
            </a:custGeom>
            <a:blipFill>
              <a:blip r:embed="rId6"/>
              <a:stretch>
                <a:fillRect l="0" t="-366" r="0" b="-366"/>
              </a:stretch>
            </a:blipFill>
          </p:spPr>
        </p:sp>
        <p:sp>
          <p:nvSpPr>
            <p:cNvPr name="TextBox 6" id="6"/>
            <p:cNvSpPr txBox="true"/>
            <p:nvPr/>
          </p:nvSpPr>
          <p:spPr>
            <a:xfrm rot="0">
              <a:off x="7442075" y="269898"/>
              <a:ext cx="11406835" cy="1859706"/>
            </a:xfrm>
            <a:prstGeom prst="rect">
              <a:avLst/>
            </a:prstGeom>
          </p:spPr>
          <p:txBody>
            <a:bodyPr anchor="t" rtlCol="false" tIns="0" lIns="0" bIns="0" rIns="0">
              <a:spAutoFit/>
            </a:bodyPr>
            <a:lstStyle/>
            <a:p>
              <a:pPr algn="ctr">
                <a:lnSpc>
                  <a:spcPts val="9222"/>
                </a:lnSpc>
              </a:pPr>
              <a:r>
                <a:rPr lang="en-US" sz="6587">
                  <a:solidFill>
                    <a:srgbClr val="0D839E"/>
                  </a:solidFill>
                  <a:latin typeface="Mommi Bold"/>
                </a:rPr>
                <a:t>Activity Diagram</a:t>
              </a:r>
            </a:p>
          </p:txBody>
        </p:sp>
        <p:sp>
          <p:nvSpPr>
            <p:cNvPr name="Freeform 7" id="7"/>
            <p:cNvSpPr/>
            <p:nvPr/>
          </p:nvSpPr>
          <p:spPr>
            <a:xfrm flipH="false" flipV="false" rot="0">
              <a:off x="777715" y="11416527"/>
              <a:ext cx="2615637" cy="3035021"/>
            </a:xfrm>
            <a:custGeom>
              <a:avLst/>
              <a:gdLst/>
              <a:ahLst/>
              <a:cxnLst/>
              <a:rect r="r" b="b" t="t" l="l"/>
              <a:pathLst>
                <a:path h="3035021" w="2615637">
                  <a:moveTo>
                    <a:pt x="0" y="0"/>
                  </a:moveTo>
                  <a:lnTo>
                    <a:pt x="2615637" y="0"/>
                  </a:lnTo>
                  <a:lnTo>
                    <a:pt x="2615637" y="3035022"/>
                  </a:lnTo>
                  <a:lnTo>
                    <a:pt x="0" y="30350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21782898" y="12798147"/>
              <a:ext cx="3554594" cy="1887166"/>
            </a:xfrm>
            <a:custGeom>
              <a:avLst/>
              <a:gdLst/>
              <a:ahLst/>
              <a:cxnLst/>
              <a:rect r="r" b="b" t="t" l="l"/>
              <a:pathLst>
                <a:path h="1887166" w="3554594">
                  <a:moveTo>
                    <a:pt x="0" y="0"/>
                  </a:moveTo>
                  <a:lnTo>
                    <a:pt x="3554594" y="0"/>
                  </a:lnTo>
                  <a:lnTo>
                    <a:pt x="3554594" y="1887166"/>
                  </a:lnTo>
                  <a:lnTo>
                    <a:pt x="0" y="18871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20475529" y="10057354"/>
              <a:ext cx="1489361" cy="4627959"/>
            </a:xfrm>
            <a:custGeom>
              <a:avLst/>
              <a:gdLst/>
              <a:ahLst/>
              <a:cxnLst/>
              <a:rect r="r" b="b" t="t" l="l"/>
              <a:pathLst>
                <a:path h="4627959" w="1489361">
                  <a:moveTo>
                    <a:pt x="0" y="0"/>
                  </a:moveTo>
                  <a:lnTo>
                    <a:pt x="1489361" y="0"/>
                  </a:lnTo>
                  <a:lnTo>
                    <a:pt x="1489361" y="4627959"/>
                  </a:lnTo>
                  <a:lnTo>
                    <a:pt x="0" y="46279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2352422" y="11362315"/>
              <a:ext cx="7391908" cy="2943323"/>
            </a:xfrm>
            <a:custGeom>
              <a:avLst/>
              <a:gdLst/>
              <a:ahLst/>
              <a:cxnLst/>
              <a:rect r="r" b="b" t="t" l="l"/>
              <a:pathLst>
                <a:path h="2943323" w="7391908">
                  <a:moveTo>
                    <a:pt x="0" y="0"/>
                  </a:moveTo>
                  <a:lnTo>
                    <a:pt x="7391907" y="0"/>
                  </a:lnTo>
                  <a:lnTo>
                    <a:pt x="7391907" y="2943323"/>
                  </a:lnTo>
                  <a:lnTo>
                    <a:pt x="0" y="294332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17336492" y="11441220"/>
              <a:ext cx="2575570" cy="3204895"/>
            </a:xfrm>
            <a:custGeom>
              <a:avLst/>
              <a:gdLst/>
              <a:ahLst/>
              <a:cxnLst/>
              <a:rect r="r" b="b" t="t" l="l"/>
              <a:pathLst>
                <a:path h="3204895" w="2575570">
                  <a:moveTo>
                    <a:pt x="0" y="0"/>
                  </a:moveTo>
                  <a:lnTo>
                    <a:pt x="2575571" y="0"/>
                  </a:lnTo>
                  <a:lnTo>
                    <a:pt x="2575571" y="3204895"/>
                  </a:lnTo>
                  <a:lnTo>
                    <a:pt x="0" y="320489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5400000">
              <a:off x="57976" y="2071628"/>
              <a:ext cx="3722878" cy="3838829"/>
            </a:xfrm>
            <a:custGeom>
              <a:avLst/>
              <a:gdLst/>
              <a:ahLst/>
              <a:cxnLst/>
              <a:rect r="r" b="b" t="t" l="l"/>
              <a:pathLst>
                <a:path h="3838829" w="3722878">
                  <a:moveTo>
                    <a:pt x="0" y="0"/>
                  </a:moveTo>
                  <a:lnTo>
                    <a:pt x="3722878" y="0"/>
                  </a:lnTo>
                  <a:lnTo>
                    <a:pt x="3722878" y="3838830"/>
                  </a:lnTo>
                  <a:lnTo>
                    <a:pt x="0" y="383883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3" id="13"/>
            <p:cNvSpPr/>
            <p:nvPr/>
          </p:nvSpPr>
          <p:spPr>
            <a:xfrm flipH="false" flipV="false" rot="-5400000">
              <a:off x="22104453" y="3933067"/>
              <a:ext cx="3722878" cy="3838829"/>
            </a:xfrm>
            <a:custGeom>
              <a:avLst/>
              <a:gdLst/>
              <a:ahLst/>
              <a:cxnLst/>
              <a:rect r="r" b="b" t="t" l="l"/>
              <a:pathLst>
                <a:path h="3838829" w="3722878">
                  <a:moveTo>
                    <a:pt x="0" y="0"/>
                  </a:moveTo>
                  <a:lnTo>
                    <a:pt x="3722878" y="0"/>
                  </a:lnTo>
                  <a:lnTo>
                    <a:pt x="3722878" y="3838830"/>
                  </a:lnTo>
                  <a:lnTo>
                    <a:pt x="0" y="383883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DAF_e4K0V4k</dc:identifier>
  <dcterms:modified xsi:type="dcterms:W3CDTF">2011-08-01T06:04:30Z</dcterms:modified>
  <cp:revision>1</cp:revision>
  <dc:title>Enhancing search engine user experience through personalization</dc:title>
</cp:coreProperties>
</file>